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9" r:id="rId3"/>
    <p:sldId id="260" r:id="rId4"/>
    <p:sldId id="257"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8" r:id="rId19"/>
    <p:sldId id="299" r:id="rId20"/>
    <p:sldId id="300" r:id="rId21"/>
    <p:sldId id="301" r:id="rId22"/>
    <p:sldId id="302" r:id="rId23"/>
    <p:sldId id="303" r:id="rId24"/>
    <p:sldId id="305" r:id="rId25"/>
    <p:sldId id="306" r:id="rId26"/>
    <p:sldId id="307" r:id="rId27"/>
    <p:sldId id="308" r:id="rId28"/>
    <p:sldId id="309" r:id="rId29"/>
    <p:sldId id="310" r:id="rId3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96" autoAdjust="0"/>
    <p:restoredTop sz="81651" autoAdjust="0"/>
  </p:normalViewPr>
  <p:slideViewPr>
    <p:cSldViewPr snapToGrid="0">
      <p:cViewPr varScale="1">
        <p:scale>
          <a:sx n="47" d="100"/>
          <a:sy n="47" d="100"/>
        </p:scale>
        <p:origin x="54" y="186"/>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2019/10/8</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2019/10/8</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根據心理</a:t>
            </a:r>
            <a:r>
              <a:rPr lang="zh-TW" altLang="en-US" sz="1200" kern="1200" dirty="0" smtClean="0">
                <a:solidFill>
                  <a:schemeClr val="tx1"/>
                </a:solidFill>
                <a:effectLst/>
                <a:latin typeface="+mn-lt"/>
                <a:ea typeface="+mn-ea"/>
                <a:cs typeface="+mn-cs"/>
              </a:rPr>
              <a:t>負荷量</a:t>
            </a:r>
            <a:r>
              <a:rPr lang="zh-TW" altLang="en-US" sz="1200" b="0" i="0" kern="1200" dirty="0" smtClean="0">
                <a:solidFill>
                  <a:schemeClr val="tx1"/>
                </a:solidFill>
                <a:effectLst/>
                <a:latin typeface="+mn-lt"/>
                <a:ea typeface="+mn-ea"/>
                <a:cs typeface="+mn-cs"/>
              </a:rPr>
              <a:t>來決定癌症診所患者調度模型</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mn-lt"/>
                <a:ea typeface="+mn-ea"/>
                <a:cs typeface="+mn-cs"/>
              </a:rPr>
              <a:t>這項研究考慮心理負荷量，以提升癌症診所（</a:t>
            </a:r>
            <a:r>
              <a:rPr lang="en-US" altLang="zh-TW" sz="1200" kern="1200" dirty="0" smtClean="0">
                <a:solidFill>
                  <a:schemeClr val="tx1"/>
                </a:solidFill>
                <a:effectLst/>
                <a:latin typeface="+mn-lt"/>
                <a:ea typeface="+mn-ea"/>
                <a:cs typeface="+mn-cs"/>
              </a:rPr>
              <a:t>CC</a:t>
            </a:r>
            <a:r>
              <a:rPr lang="zh-TW" altLang="en-US" sz="1200" kern="1200" dirty="0" smtClean="0">
                <a:solidFill>
                  <a:schemeClr val="tx1"/>
                </a:solidFill>
                <a:effectLst/>
                <a:latin typeface="+mn-lt"/>
                <a:ea typeface="+mn-ea"/>
                <a:cs typeface="+mn-cs"/>
              </a:rPr>
              <a:t>）的處理效率。</a:t>
            </a: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mn-lt"/>
                <a:ea typeface="+mn-ea"/>
                <a:cs typeface="+mn-cs"/>
              </a:rPr>
              <a:t>醫院診所的需求漸漸增加，</a:t>
            </a:r>
            <a:r>
              <a:rPr lang="zh-TW" altLang="zh-TW" sz="1200" kern="1200" dirty="0" smtClean="0">
                <a:solidFill>
                  <a:schemeClr val="tx1"/>
                </a:solidFill>
                <a:effectLst/>
                <a:latin typeface="+mn-lt"/>
                <a:ea typeface="+mn-ea"/>
                <a:cs typeface="+mn-cs"/>
              </a:rPr>
              <a:t>管理層擔心資源利用率的不平衡</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mn-lt"/>
                <a:ea typeface="+mn-ea"/>
                <a:cs typeface="+mn-cs"/>
              </a:rPr>
              <a:t>，意識到需改善資源分配的重要性。</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在</a:t>
            </a:r>
            <a:r>
              <a:rPr lang="en-US" altLang="zh-TW" dirty="0" smtClean="0"/>
              <a:t>t</a:t>
            </a:r>
            <a:r>
              <a:rPr lang="zh-TW" altLang="en-US" dirty="0" smtClean="0"/>
              <a:t>時間點時，有</a:t>
            </a:r>
            <a:r>
              <a:rPr lang="en-US" altLang="zh-TW" dirty="0" smtClean="0"/>
              <a:t>n</a:t>
            </a:r>
            <a:r>
              <a:rPr lang="zh-TW" altLang="en-US" dirty="0" smtClean="0"/>
              <a:t>個護士，</a:t>
            </a:r>
            <a:r>
              <a:rPr lang="en-US" altLang="zh-TW" dirty="0" err="1" smtClean="0"/>
              <a:t>i</a:t>
            </a:r>
            <a:r>
              <a:rPr lang="zh-TW" altLang="en-US" dirty="0" smtClean="0"/>
              <a:t>椅子上有一位</a:t>
            </a:r>
            <a:r>
              <a:rPr lang="en-US" altLang="zh-TW" dirty="0" smtClean="0"/>
              <a:t>j</a:t>
            </a:r>
            <a:r>
              <a:rPr lang="zh-TW" altLang="en-US" dirty="0" smtClean="0"/>
              <a:t>型病人</a:t>
            </a:r>
            <a:r>
              <a:rPr lang="en-US" altLang="zh-TW" dirty="0" smtClean="0"/>
              <a:t>(</a:t>
            </a:r>
            <a:r>
              <a:rPr lang="zh-TW" altLang="en-US" dirty="0" smtClean="0"/>
              <a:t>病情劇烈程度</a:t>
            </a:r>
            <a:r>
              <a:rPr lang="en-US" altLang="zh-TW" dirty="0" smtClean="0"/>
              <a:t>a)</a:t>
            </a:r>
            <a:r>
              <a:rPr lang="zh-TW" altLang="en-US" dirty="0" smtClean="0"/>
              <a:t>開始治療</a:t>
            </a:r>
            <a:endParaRPr lang="en-US" altLang="zh-TW" dirty="0" smtClean="0"/>
          </a:p>
          <a:p>
            <a:endParaRPr lang="en-US" altLang="zh-TW" dirty="0" smtClean="0"/>
          </a:p>
          <a:p>
            <a:r>
              <a:rPr lang="zh-TW" altLang="en-US" dirty="0" smtClean="0"/>
              <a:t>在</a:t>
            </a:r>
            <a:r>
              <a:rPr lang="en-US" altLang="zh-TW" dirty="0" smtClean="0"/>
              <a:t>t</a:t>
            </a:r>
            <a:r>
              <a:rPr lang="zh-TW" altLang="en-US" dirty="0" smtClean="0"/>
              <a:t>時間點時，有</a:t>
            </a:r>
            <a:r>
              <a:rPr lang="en-US" altLang="zh-TW" dirty="0" smtClean="0"/>
              <a:t>n</a:t>
            </a:r>
            <a:r>
              <a:rPr lang="zh-TW" altLang="en-US" dirty="0" smtClean="0"/>
              <a:t>個護士，</a:t>
            </a:r>
            <a:r>
              <a:rPr lang="en-US" altLang="zh-TW" dirty="0" err="1" smtClean="0"/>
              <a:t>i</a:t>
            </a:r>
            <a:r>
              <a:rPr lang="zh-TW" altLang="en-US" dirty="0" smtClean="0"/>
              <a:t>椅子上有一位</a:t>
            </a:r>
            <a:r>
              <a:rPr lang="en-US" altLang="zh-TW" dirty="0" smtClean="0"/>
              <a:t>j</a:t>
            </a:r>
            <a:r>
              <a:rPr lang="zh-TW" altLang="en-US" dirty="0" smtClean="0"/>
              <a:t>型病人</a:t>
            </a:r>
            <a:r>
              <a:rPr lang="en-US" altLang="zh-TW" dirty="0" smtClean="0"/>
              <a:t>(</a:t>
            </a:r>
            <a:r>
              <a:rPr lang="zh-TW" altLang="en-US" dirty="0" smtClean="0"/>
              <a:t>病情劇烈程度</a:t>
            </a:r>
            <a:r>
              <a:rPr lang="en-US" altLang="zh-TW" dirty="0" smtClean="0"/>
              <a:t>a)</a:t>
            </a:r>
            <a:r>
              <a:rPr lang="zh-TW" altLang="en-US" dirty="0" smtClean="0"/>
              <a:t>持續治療</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2968349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smtClean="0">
                <a:solidFill>
                  <a:schemeClr val="tx1"/>
                </a:solidFill>
                <a:effectLst/>
                <a:latin typeface="+mn-lt"/>
                <a:ea typeface="+mn-ea"/>
                <a:cs typeface="+mn-cs"/>
              </a:rPr>
              <a:t>目標式：</a:t>
            </a:r>
            <a:r>
              <a:rPr lang="zh-TW" altLang="zh-TW" sz="1200" kern="1200" dirty="0" smtClean="0">
                <a:solidFill>
                  <a:schemeClr val="tx1"/>
                </a:solidFill>
                <a:effectLst/>
                <a:latin typeface="+mn-lt"/>
                <a:ea typeface="+mn-ea"/>
                <a:cs typeface="+mn-cs"/>
              </a:rPr>
              <a:t>注射區在一天中，可以處理的患者數量最大化</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en-US" dirty="0" smtClean="0"/>
              <a:t>患者類型</a:t>
            </a:r>
            <a:r>
              <a:rPr lang="en-US" altLang="zh-TW" dirty="0" smtClean="0"/>
              <a:t>3</a:t>
            </a:r>
            <a:r>
              <a:rPr lang="zh-TW" altLang="en-US" dirty="0" smtClean="0"/>
              <a:t>（</a:t>
            </a:r>
            <a:r>
              <a:rPr lang="en-US" altLang="zh-TW" dirty="0" smtClean="0"/>
              <a:t>j = 3; </a:t>
            </a:r>
            <a:r>
              <a:rPr lang="zh-TW" altLang="en-US" dirty="0" smtClean="0"/>
              <a:t>治療</a:t>
            </a:r>
            <a:r>
              <a:rPr lang="en-US" altLang="zh-TW" dirty="0" smtClean="0"/>
              <a:t>60</a:t>
            </a:r>
            <a:r>
              <a:rPr lang="zh-TW" altLang="en-US" dirty="0" smtClean="0"/>
              <a:t>分鐘），劇烈度為</a:t>
            </a:r>
            <a:r>
              <a:rPr lang="en-US" altLang="zh-TW" dirty="0" smtClean="0"/>
              <a:t>1</a:t>
            </a:r>
            <a:r>
              <a:rPr lang="zh-TW" altLang="en-US" dirty="0" smtClean="0"/>
              <a:t>（</a:t>
            </a:r>
            <a:r>
              <a:rPr lang="en-US" altLang="zh-TW" dirty="0" smtClean="0"/>
              <a:t>a = 1</a:t>
            </a:r>
            <a:r>
              <a:rPr lang="zh-TW" altLang="en-US" dirty="0" smtClean="0"/>
              <a:t>）在上午</a:t>
            </a:r>
            <a:r>
              <a:rPr lang="en-US" altLang="zh-TW" dirty="0" smtClean="0"/>
              <a:t>8:20</a:t>
            </a:r>
            <a:r>
              <a:rPr lang="zh-TW" altLang="en-US" dirty="0" smtClean="0"/>
              <a:t>（</a:t>
            </a:r>
            <a:r>
              <a:rPr lang="en-US" altLang="zh-TW" dirty="0" smtClean="0"/>
              <a:t>t = 2</a:t>
            </a:r>
            <a:r>
              <a:rPr lang="zh-TW" altLang="en-US" dirty="0" smtClean="0"/>
              <a:t>）抵</a:t>
            </a:r>
          </a:p>
          <a:p>
            <a:r>
              <a:rPr lang="zh-TW" altLang="en-US" dirty="0" smtClean="0"/>
              <a:t>達注射區，被分配到椅子</a:t>
            </a:r>
            <a:r>
              <a:rPr lang="en-US" altLang="zh-TW" dirty="0" smtClean="0"/>
              <a:t>1(</a:t>
            </a:r>
            <a:r>
              <a:rPr lang="en-US" altLang="zh-TW" dirty="0" err="1" smtClean="0"/>
              <a:t>i</a:t>
            </a:r>
            <a:r>
              <a:rPr lang="en-US" altLang="zh-TW" dirty="0" smtClean="0"/>
              <a:t> = 1)</a:t>
            </a:r>
            <a:r>
              <a:rPr lang="zh-TW" altLang="en-US" dirty="0" smtClean="0"/>
              <a:t>和護士</a:t>
            </a:r>
            <a:r>
              <a:rPr lang="en-US" altLang="zh-TW" dirty="0" smtClean="0"/>
              <a:t>2(n = 2)</a:t>
            </a:r>
          </a:p>
          <a:p>
            <a:r>
              <a:rPr lang="zh-TW" altLang="en-US" dirty="0" smtClean="0"/>
              <a:t>因為需要治療</a:t>
            </a:r>
            <a:r>
              <a:rPr lang="en-US" altLang="zh-TW" dirty="0" smtClean="0"/>
              <a:t>60</a:t>
            </a:r>
            <a:r>
              <a:rPr lang="zh-TW" altLang="en-US" dirty="0" smtClean="0"/>
              <a:t>分鐘，故會使用到</a:t>
            </a:r>
            <a:r>
              <a:rPr lang="en-US" altLang="zh-TW" dirty="0" smtClean="0"/>
              <a:t>t = 3(8:40)</a:t>
            </a:r>
            <a:r>
              <a:rPr lang="zh-TW" altLang="en-US" dirty="0" smtClean="0"/>
              <a:t>和</a:t>
            </a:r>
            <a:r>
              <a:rPr lang="en-US" altLang="zh-TW" dirty="0" smtClean="0"/>
              <a:t>t = 4(9:00)</a:t>
            </a:r>
            <a:r>
              <a:rPr lang="zh-TW" altLang="en-US" dirty="0" smtClean="0"/>
              <a:t>的時間間段</a:t>
            </a:r>
          </a:p>
          <a:p>
            <a:r>
              <a:rPr lang="en-US" altLang="zh-TW" dirty="0" smtClean="0"/>
              <a:t>x13312 = x13412 = 1</a:t>
            </a:r>
          </a:p>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3166752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3677819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(6)</a:t>
            </a:r>
            <a:r>
              <a:rPr lang="zh-TW" altLang="zh-TW" sz="1200" kern="1200" dirty="0" smtClean="0">
                <a:solidFill>
                  <a:schemeClr val="tx1"/>
                </a:solidFill>
                <a:effectLst/>
                <a:latin typeface="+mn-lt"/>
                <a:ea typeface="+mn-ea"/>
                <a:cs typeface="+mn-cs"/>
              </a:rPr>
              <a:t>病患</a:t>
            </a:r>
            <a:r>
              <a:rPr lang="zh-TW" altLang="en-US" sz="1200" b="1" dirty="0" smtClean="0">
                <a:solidFill>
                  <a:prstClr val="black"/>
                </a:solidFill>
                <a:latin typeface="微軟正黑體" panose="020B0604030504040204" pitchFamily="34" charset="-120"/>
                <a:ea typeface="微軟正黑體" panose="020B0604030504040204" pitchFamily="34" charset="-120"/>
              </a:rPr>
              <a:t>類型</a:t>
            </a:r>
            <a:r>
              <a:rPr lang="en-US" altLang="zh-TW" sz="1200" kern="1200" dirty="0" smtClean="0">
                <a:solidFill>
                  <a:schemeClr val="tx1"/>
                </a:solidFill>
                <a:effectLst/>
                <a:latin typeface="+mn-lt"/>
                <a:ea typeface="+mn-ea"/>
                <a:cs typeface="+mn-cs"/>
              </a:rPr>
              <a:t>1~5</a:t>
            </a:r>
            <a:r>
              <a:rPr lang="zh-TW" altLang="zh-TW" sz="1200" kern="1200" dirty="0" smtClean="0">
                <a:solidFill>
                  <a:schemeClr val="tx1"/>
                </a:solidFill>
                <a:effectLst/>
                <a:latin typeface="+mn-lt"/>
                <a:ea typeface="+mn-ea"/>
                <a:cs typeface="+mn-cs"/>
              </a:rPr>
              <a:t>，劇烈程度</a:t>
            </a:r>
            <a:r>
              <a:rPr lang="en-US" altLang="zh-TW" sz="1200" kern="1200" dirty="0" smtClean="0">
                <a:solidFill>
                  <a:schemeClr val="tx1"/>
                </a:solidFill>
                <a:effectLst/>
                <a:latin typeface="+mn-lt"/>
                <a:ea typeface="+mn-ea"/>
                <a:cs typeface="+mn-cs"/>
              </a:rPr>
              <a:t>4</a:t>
            </a:r>
            <a:r>
              <a:rPr lang="zh-TW" altLang="zh-TW" sz="1200" kern="1200" dirty="0" smtClean="0">
                <a:solidFill>
                  <a:schemeClr val="tx1"/>
                </a:solidFill>
                <a:effectLst/>
                <a:latin typeface="+mn-lt"/>
                <a:ea typeface="+mn-ea"/>
                <a:cs typeface="+mn-cs"/>
              </a:rPr>
              <a:t>跟</a:t>
            </a:r>
            <a:r>
              <a:rPr lang="en-US" altLang="zh-TW" sz="1200" kern="1200" dirty="0" smtClean="0">
                <a:solidFill>
                  <a:schemeClr val="tx1"/>
                </a:solidFill>
                <a:effectLst/>
                <a:latin typeface="+mn-lt"/>
                <a:ea typeface="+mn-ea"/>
                <a:cs typeface="+mn-cs"/>
              </a:rPr>
              <a:t>5</a:t>
            </a:r>
            <a:r>
              <a:rPr lang="zh-TW" altLang="zh-TW" sz="1200" kern="1200" dirty="0" smtClean="0">
                <a:solidFill>
                  <a:schemeClr val="tx1"/>
                </a:solidFill>
                <a:effectLst/>
                <a:latin typeface="+mn-lt"/>
                <a:ea typeface="+mn-ea"/>
                <a:cs typeface="+mn-cs"/>
              </a:rPr>
              <a:t>都為</a:t>
            </a:r>
            <a:r>
              <a:rPr lang="en-US" altLang="zh-TW" sz="1200" kern="1200" dirty="0" smtClean="0">
                <a:solidFill>
                  <a:schemeClr val="tx1"/>
                </a:solidFill>
                <a:effectLst/>
                <a:latin typeface="+mn-lt"/>
                <a:ea typeface="+mn-ea"/>
                <a:cs typeface="+mn-cs"/>
              </a:rPr>
              <a:t>0</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(7) </a:t>
            </a:r>
            <a:r>
              <a:rPr lang="zh-TW" altLang="zh-TW" sz="1200" kern="1200" dirty="0" smtClean="0">
                <a:solidFill>
                  <a:schemeClr val="tx1"/>
                </a:solidFill>
                <a:effectLst/>
                <a:latin typeface="+mn-lt"/>
                <a:ea typeface="+mn-ea"/>
                <a:cs typeface="+mn-cs"/>
              </a:rPr>
              <a:t>病患</a:t>
            </a:r>
            <a:r>
              <a:rPr lang="zh-TW" altLang="en-US" sz="1200" b="1" dirty="0" smtClean="0">
                <a:solidFill>
                  <a:prstClr val="black"/>
                </a:solidFill>
                <a:latin typeface="微軟正黑體" panose="020B0604030504040204" pitchFamily="34" charset="-120"/>
                <a:ea typeface="微軟正黑體" panose="020B0604030504040204" pitchFamily="34" charset="-120"/>
              </a:rPr>
              <a:t>類型</a:t>
            </a:r>
            <a:r>
              <a:rPr lang="en-US" altLang="zh-TW" sz="1200" kern="1200" dirty="0" smtClean="0">
                <a:solidFill>
                  <a:schemeClr val="tx1"/>
                </a:solidFill>
                <a:effectLst/>
                <a:latin typeface="+mn-lt"/>
                <a:ea typeface="+mn-ea"/>
                <a:cs typeface="+mn-cs"/>
              </a:rPr>
              <a:t>9~12</a:t>
            </a:r>
            <a:r>
              <a:rPr lang="zh-TW" altLang="zh-TW" sz="1200" kern="1200" dirty="0" smtClean="0">
                <a:solidFill>
                  <a:schemeClr val="tx1"/>
                </a:solidFill>
                <a:effectLst/>
                <a:latin typeface="+mn-lt"/>
                <a:ea typeface="+mn-ea"/>
                <a:cs typeface="+mn-cs"/>
              </a:rPr>
              <a:t>，劇烈程度</a:t>
            </a:r>
            <a:r>
              <a:rPr lang="en-US" altLang="zh-TW" sz="1200" kern="1200" dirty="0" smtClean="0">
                <a:solidFill>
                  <a:schemeClr val="tx1"/>
                </a:solidFill>
                <a:effectLst/>
                <a:latin typeface="+mn-lt"/>
                <a:ea typeface="+mn-ea"/>
                <a:cs typeface="+mn-cs"/>
              </a:rPr>
              <a:t>1</a:t>
            </a:r>
            <a:r>
              <a:rPr lang="zh-TW" altLang="zh-TW" sz="1200" kern="1200" dirty="0" smtClean="0">
                <a:solidFill>
                  <a:schemeClr val="tx1"/>
                </a:solidFill>
                <a:effectLst/>
                <a:latin typeface="+mn-lt"/>
                <a:ea typeface="+mn-ea"/>
                <a:cs typeface="+mn-cs"/>
              </a:rPr>
              <a:t>到</a:t>
            </a:r>
            <a:r>
              <a:rPr lang="en-US" altLang="zh-TW" sz="1200" kern="1200" dirty="0" smtClean="0">
                <a:solidFill>
                  <a:schemeClr val="tx1"/>
                </a:solidFill>
                <a:effectLst/>
                <a:latin typeface="+mn-lt"/>
                <a:ea typeface="+mn-ea"/>
                <a:cs typeface="+mn-cs"/>
              </a:rPr>
              <a:t>3</a:t>
            </a:r>
            <a:r>
              <a:rPr lang="zh-TW" altLang="zh-TW" sz="1200" kern="1200" dirty="0" smtClean="0">
                <a:solidFill>
                  <a:schemeClr val="tx1"/>
                </a:solidFill>
                <a:effectLst/>
                <a:latin typeface="+mn-lt"/>
                <a:ea typeface="+mn-ea"/>
                <a:cs typeface="+mn-cs"/>
              </a:rPr>
              <a:t>，都為</a:t>
            </a:r>
            <a:r>
              <a:rPr lang="en-US" altLang="zh-TW" sz="1200" kern="1200" dirty="0" smtClean="0">
                <a:solidFill>
                  <a:schemeClr val="tx1"/>
                </a:solidFill>
                <a:effectLst/>
                <a:latin typeface="+mn-lt"/>
                <a:ea typeface="+mn-ea"/>
                <a:cs typeface="+mn-cs"/>
              </a:rPr>
              <a:t>0</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3801701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a:t>
            </a:r>
            <a:endParaRPr lang="en-US" altLang="zh-TW"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 </a:t>
            </a:r>
            <a:r>
              <a:rPr lang="en-US" altLang="zh-TW" sz="1200" kern="1200" dirty="0" smtClean="0">
                <a:solidFill>
                  <a:schemeClr val="tx1"/>
                </a:solidFill>
                <a:effectLst/>
                <a:latin typeface="+mn-lt"/>
                <a:ea typeface="+mn-ea"/>
                <a:cs typeface="+mn-cs"/>
              </a:rPr>
              <a:t>j</a:t>
            </a:r>
            <a:r>
              <a:rPr lang="zh-TW" altLang="zh-TW" sz="1200" kern="1200" dirty="0" smtClean="0">
                <a:solidFill>
                  <a:schemeClr val="tx1"/>
                </a:solidFill>
                <a:effectLst/>
                <a:latin typeface="+mn-lt"/>
                <a:ea typeface="+mn-ea"/>
                <a:cs typeface="+mn-cs"/>
              </a:rPr>
              <a:t>：患者類型 </a:t>
            </a:r>
            <a:r>
              <a:rPr lang="en-US" altLang="zh-TW" sz="1200" kern="1200" dirty="0" smtClean="0">
                <a:solidFill>
                  <a:schemeClr val="tx1"/>
                </a:solidFill>
                <a:effectLst/>
                <a:latin typeface="+mn-lt"/>
                <a:ea typeface="+mn-ea"/>
                <a:cs typeface="+mn-cs"/>
              </a:rPr>
              <a:t>j ∈{1, 2, . . . , 12}</a:t>
            </a:r>
          </a:p>
          <a:p>
            <a:r>
              <a:rPr lang="en-US" altLang="zh-TW" sz="1200" kern="1200" dirty="0" smtClean="0">
                <a:solidFill>
                  <a:schemeClr val="tx1"/>
                </a:solidFill>
                <a:effectLst/>
                <a:latin typeface="+mn-lt"/>
                <a:ea typeface="+mn-ea"/>
                <a:cs typeface="+mn-cs"/>
              </a:rPr>
              <a:t>c</a:t>
            </a:r>
            <a:r>
              <a:rPr lang="zh-TW" altLang="zh-TW" sz="1200" kern="1200" dirty="0" smtClean="0">
                <a:solidFill>
                  <a:schemeClr val="tx1"/>
                </a:solidFill>
                <a:effectLst/>
                <a:latin typeface="+mn-lt"/>
                <a:ea typeface="+mn-ea"/>
                <a:cs typeface="+mn-cs"/>
              </a:rPr>
              <a:t>：可用椅子總數（</a:t>
            </a:r>
            <a:r>
              <a:rPr lang="en-US" altLang="zh-TW" sz="1200" kern="1200" dirty="0" smtClean="0">
                <a:solidFill>
                  <a:schemeClr val="tx1"/>
                </a:solidFill>
                <a:effectLst/>
                <a:latin typeface="+mn-lt"/>
                <a:ea typeface="+mn-ea"/>
                <a:cs typeface="+mn-cs"/>
              </a:rPr>
              <a:t>c = 19</a:t>
            </a:r>
            <a:r>
              <a:rPr lang="zh-TW" altLang="zh-TW" sz="1200" kern="1200" dirty="0" smtClean="0">
                <a:solidFill>
                  <a:schemeClr val="tx1"/>
                </a:solidFill>
                <a:effectLst/>
                <a:latin typeface="+mn-lt"/>
                <a:ea typeface="+mn-ea"/>
                <a:cs typeface="+mn-cs"/>
              </a:rPr>
              <a:t>）</a:t>
            </a:r>
          </a:p>
          <a:p>
            <a:r>
              <a:rPr lang="en-US" altLang="zh-TW" sz="1200" kern="1200" dirty="0" smtClean="0">
                <a:solidFill>
                  <a:schemeClr val="tx1"/>
                </a:solidFill>
                <a:effectLst/>
                <a:latin typeface="+mn-lt"/>
                <a:ea typeface="+mn-ea"/>
                <a:cs typeface="+mn-cs"/>
              </a:rPr>
              <a:t>k</a:t>
            </a:r>
            <a:r>
              <a:rPr lang="zh-TW" altLang="zh-TW" sz="1200" kern="1200" dirty="0" smtClean="0">
                <a:solidFill>
                  <a:schemeClr val="tx1"/>
                </a:solidFill>
                <a:effectLst/>
                <a:latin typeface="+mn-lt"/>
                <a:ea typeface="+mn-ea"/>
                <a:cs typeface="+mn-cs"/>
              </a:rPr>
              <a:t>：最後一個時間間隙</a:t>
            </a:r>
            <a:r>
              <a:rPr lang="en-US" altLang="zh-TW" sz="1200" kern="1200" dirty="0" smtClean="0">
                <a:solidFill>
                  <a:schemeClr val="tx1"/>
                </a:solidFill>
                <a:effectLst/>
                <a:latin typeface="+mn-lt"/>
                <a:ea typeface="+mn-ea"/>
                <a:cs typeface="+mn-cs"/>
              </a:rPr>
              <a:t> (k = 28)</a:t>
            </a:r>
            <a:endParaRPr lang="zh-TW"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b</a:t>
            </a:r>
            <a:r>
              <a:rPr lang="zh-TW" altLang="zh-TW" sz="1200" kern="1200" dirty="0" smtClean="0">
                <a:solidFill>
                  <a:schemeClr val="tx1"/>
                </a:solidFill>
                <a:effectLst/>
                <a:latin typeface="+mn-lt"/>
                <a:ea typeface="+mn-ea"/>
                <a:cs typeface="+mn-cs"/>
              </a:rPr>
              <a:t>：疾病劇烈程度總數（</a:t>
            </a:r>
            <a:r>
              <a:rPr lang="en-US" altLang="zh-TW" sz="1200" kern="1200" dirty="0" smtClean="0">
                <a:solidFill>
                  <a:schemeClr val="tx1"/>
                </a:solidFill>
                <a:effectLst/>
                <a:latin typeface="+mn-lt"/>
                <a:ea typeface="+mn-ea"/>
                <a:cs typeface="+mn-cs"/>
              </a:rPr>
              <a:t>b = 5</a:t>
            </a:r>
            <a:r>
              <a:rPr lang="zh-TW" altLang="zh-TW" sz="1200" kern="1200" dirty="0" smtClean="0">
                <a:solidFill>
                  <a:schemeClr val="tx1"/>
                </a:solidFill>
                <a:effectLst/>
                <a:latin typeface="+mn-lt"/>
                <a:ea typeface="+mn-ea"/>
                <a:cs typeface="+mn-cs"/>
              </a:rPr>
              <a:t>）</a:t>
            </a:r>
          </a:p>
          <a:p>
            <a:r>
              <a:rPr lang="en-US" altLang="zh-TW" sz="1200" kern="1200" dirty="0" smtClean="0">
                <a:solidFill>
                  <a:schemeClr val="tx1"/>
                </a:solidFill>
                <a:effectLst/>
                <a:latin typeface="+mn-lt"/>
                <a:ea typeface="+mn-ea"/>
                <a:cs typeface="+mn-cs"/>
              </a:rPr>
              <a:t>r</a:t>
            </a:r>
            <a:r>
              <a:rPr lang="zh-TW" altLang="zh-TW" sz="1200" kern="1200" dirty="0" smtClean="0">
                <a:solidFill>
                  <a:schemeClr val="tx1"/>
                </a:solidFill>
                <a:effectLst/>
                <a:latin typeface="+mn-lt"/>
                <a:ea typeface="+mn-ea"/>
                <a:cs typeface="+mn-cs"/>
              </a:rPr>
              <a:t>：注射區可用護士總數（</a:t>
            </a:r>
            <a:r>
              <a:rPr lang="en-US" altLang="zh-TW" sz="1200" kern="1200" dirty="0" smtClean="0">
                <a:solidFill>
                  <a:schemeClr val="tx1"/>
                </a:solidFill>
                <a:effectLst/>
                <a:latin typeface="+mn-lt"/>
                <a:ea typeface="+mn-ea"/>
                <a:cs typeface="+mn-cs"/>
              </a:rPr>
              <a:t>r = 5</a:t>
            </a:r>
            <a:r>
              <a:rPr lang="zh-TW" altLang="zh-TW"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351865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729356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39630362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794278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備忘稿版面配置區 2"/>
              <p:cNvSpPr>
                <a:spLocks noGrp="1"/>
              </p:cNvSpPr>
              <p:nvPr>
                <p:ph type="body" idx="1"/>
              </p:nvPr>
            </p:nvSpPr>
            <p:spPr/>
            <p:txBody>
              <a:bodyPr/>
              <a:lstStyle/>
              <a:p>
                <a:r>
                  <a:rPr lang="zh-TW" altLang="en-US" dirty="0" smtClean="0"/>
                  <a:t>計算回歸模型為判斷自變數和因變數之間的關係</a:t>
                </a:r>
                <a:endParaRPr lang="en-US" altLang="zh-TW" dirty="0" smtClean="0"/>
              </a:p>
              <a:p>
                <a:r>
                  <a:rPr lang="zh-TW" altLang="en-US" dirty="0" smtClean="0"/>
                  <a:t>判定係數</a:t>
                </a:r>
                <a14:m>
                  <m:oMath xmlns:m="http://schemas.openxmlformats.org/officeDocument/2006/math">
                    <m:sSup>
                      <m:sSupPr>
                        <m:ctrlPr>
                          <a:rPr lang="en-US" altLang="zh-TW" sz="1200" b="1" i="1" smtClean="0">
                            <a:solidFill>
                              <a:prstClr val="black"/>
                            </a:solidFill>
                            <a:latin typeface="Cambria Math" panose="02040503050406030204" pitchFamily="18" charset="0"/>
                            <a:ea typeface="微軟正黑體" panose="020B0604030504040204" pitchFamily="34" charset="-120"/>
                          </a:rPr>
                        </m:ctrlPr>
                      </m:sSupPr>
                      <m:e>
                        <m:r>
                          <a:rPr lang="en-US" altLang="zh-TW" sz="1200" b="1" i="1" smtClean="0">
                            <a:solidFill>
                              <a:prstClr val="black"/>
                            </a:solidFill>
                            <a:latin typeface="Cambria Math" panose="02040503050406030204" pitchFamily="18" charset="0"/>
                            <a:ea typeface="微軟正黑體" panose="020B0604030504040204" pitchFamily="34" charset="-120"/>
                          </a:rPr>
                          <m:t>𝑹</m:t>
                        </m:r>
                      </m:e>
                      <m:sup>
                        <m:r>
                          <a:rPr lang="en-US" altLang="zh-TW" sz="1200" b="1" i="1" smtClean="0">
                            <a:solidFill>
                              <a:prstClr val="black"/>
                            </a:solidFill>
                            <a:latin typeface="Cambria Math" panose="02040503050406030204" pitchFamily="18" charset="0"/>
                            <a:ea typeface="微軟正黑體" panose="020B0604030504040204" pitchFamily="34" charset="-120"/>
                          </a:rPr>
                          <m:t>𝟐</m:t>
                        </m:r>
                      </m:sup>
                    </m:sSup>
                  </m:oMath>
                </a14:m>
                <a:r>
                  <a:rPr lang="zh-TW" altLang="en-US" dirty="0" smtClean="0"/>
                  <a:t>：回歸模型的總變異中可以被自變數解釋的百分比</a:t>
                </a:r>
                <a:endParaRPr lang="en-US" altLang="zh-TW" dirty="0" smtClean="0"/>
              </a:p>
              <a:p>
                <a:r>
                  <a:rPr lang="zh-TW" altLang="en-US" dirty="0" smtClean="0"/>
                  <a:t>回歸的</a:t>
                </a:r>
                <a:r>
                  <a:rPr lang="en-US" altLang="zh-TW" dirty="0" smtClean="0"/>
                  <a:t>p</a:t>
                </a:r>
                <a:r>
                  <a:rPr lang="zh-TW" altLang="en-US" dirty="0" smtClean="0"/>
                  <a:t>值</a:t>
                </a:r>
                <a:r>
                  <a:rPr lang="en-US" altLang="zh-TW" dirty="0" smtClean="0"/>
                  <a:t>&lt;0.001</a:t>
                </a:r>
                <a:r>
                  <a:rPr lang="zh-TW" altLang="en-US" dirty="0" smtClean="0"/>
                  <a:t>代表這個回歸方程式具有預測能力</a:t>
                </a:r>
                <a:endParaRPr lang="zh-TW" altLang="en-US" dirty="0"/>
              </a:p>
            </p:txBody>
          </p:sp>
        </mc:Choice>
        <mc:Fallback xmlns="">
          <p:sp>
            <p:nvSpPr>
              <p:cNvPr id="3" name="備忘稿版面配置區 2"/>
              <p:cNvSpPr>
                <a:spLocks noGrp="1"/>
              </p:cNvSpPr>
              <p:nvPr>
                <p:ph type="body" idx="1"/>
              </p:nvPr>
            </p:nvSpPr>
            <p:spPr/>
            <p:txBody>
              <a:bodyPr/>
              <a:lstStyle/>
              <a:p>
                <a:r>
                  <a:rPr lang="zh-TW" altLang="en-US" dirty="0" smtClean="0"/>
                  <a:t>計算回歸模型為判斷自變數和因變數之間的關係</a:t>
                </a:r>
                <a:endParaRPr lang="en-US" altLang="zh-TW" dirty="0" smtClean="0"/>
              </a:p>
              <a:p>
                <a:r>
                  <a:rPr lang="zh-TW" altLang="en-US" dirty="0" smtClean="0"/>
                  <a:t>判定係數</a:t>
                </a:r>
                <a:r>
                  <a:rPr lang="en-US" altLang="zh-TW" sz="1200" b="1" i="0" smtClean="0">
                    <a:solidFill>
                      <a:prstClr val="black"/>
                    </a:solidFill>
                    <a:latin typeface="Cambria Math" panose="02040503050406030204" pitchFamily="18" charset="0"/>
                    <a:ea typeface="微軟正黑體" panose="020B0604030504040204" pitchFamily="34" charset="-120"/>
                  </a:rPr>
                  <a:t>𝑹</a:t>
                </a:r>
                <a:r>
                  <a:rPr lang="en-US" altLang="zh-TW" sz="1200" b="1" i="0" smtClean="0">
                    <a:solidFill>
                      <a:prstClr val="black"/>
                    </a:solidFill>
                    <a:latin typeface="Cambria Math" panose="02040503050406030204" pitchFamily="18" charset="0"/>
                    <a:ea typeface="微軟正黑體" panose="020B0604030504040204" pitchFamily="34" charset="-120"/>
                  </a:rPr>
                  <a:t>^</a:t>
                </a:r>
                <a:r>
                  <a:rPr lang="en-US" altLang="zh-TW" sz="1200" b="1" i="0" smtClean="0">
                    <a:solidFill>
                      <a:prstClr val="black"/>
                    </a:solidFill>
                    <a:latin typeface="Cambria Math" panose="02040503050406030204" pitchFamily="18" charset="0"/>
                    <a:ea typeface="微軟正黑體" panose="020B0604030504040204" pitchFamily="34" charset="-120"/>
                  </a:rPr>
                  <a:t>𝟐</a:t>
                </a:r>
                <a:r>
                  <a:rPr lang="zh-TW" altLang="en-US" dirty="0" smtClean="0"/>
                  <a:t>：回歸模型的總變異中可以被自變數解釋的百分比</a:t>
                </a:r>
                <a:endParaRPr lang="en-US" altLang="zh-TW" dirty="0" smtClean="0"/>
              </a:p>
              <a:p>
                <a:r>
                  <a:rPr lang="zh-TW" altLang="en-US" dirty="0" smtClean="0"/>
                  <a:t>回歸的</a:t>
                </a:r>
                <a:r>
                  <a:rPr lang="en-US" altLang="zh-TW" dirty="0" smtClean="0"/>
                  <a:t>p</a:t>
                </a:r>
                <a:r>
                  <a:rPr lang="zh-TW" altLang="en-US" dirty="0" smtClean="0"/>
                  <a:t>值</a:t>
                </a:r>
                <a:r>
                  <a:rPr lang="en-US" altLang="zh-TW" dirty="0" smtClean="0"/>
                  <a:t>&lt;0.001</a:t>
                </a:r>
                <a:r>
                  <a:rPr lang="zh-TW" altLang="en-US" dirty="0" smtClean="0"/>
                  <a:t>代表這個回歸方程式具有預測能力</a:t>
                </a:r>
                <a:endParaRPr lang="zh-TW" altLang="en-US" dirty="0"/>
              </a:p>
            </p:txBody>
          </p:sp>
        </mc:Fallback>
      </mc:AlternateContent>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3925343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smtClean="0">
                <a:solidFill>
                  <a:prstClr val="black"/>
                </a:solidFill>
                <a:latin typeface="微軟正黑體" panose="020B0604030504040204" pitchFamily="34" charset="-120"/>
                <a:ea typeface="微軟正黑體" panose="020B0604030504040204" pitchFamily="34" charset="-120"/>
              </a:rPr>
              <a:t>個別回歸係數的邊際檢定完，係數是有意義的</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r>
              <a:rPr lang="en-US" altLang="zh-TW" sz="1200" b="1" dirty="0" smtClean="0">
                <a:solidFill>
                  <a:prstClr val="black"/>
                </a:solidFill>
                <a:latin typeface="微軟正黑體" panose="020B0604030504040204" pitchFamily="34" charset="-120"/>
                <a:ea typeface="微軟正黑體" panose="020B0604030504040204" pitchFamily="34" charset="-120"/>
              </a:rPr>
              <a:t>VIF</a:t>
            </a:r>
            <a:r>
              <a:rPr lang="zh-TW" altLang="en-US" dirty="0" smtClean="0"/>
              <a:t>表示自變量之間沒有相關性</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1990744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smtClean="0">
                <a:solidFill>
                  <a:schemeClr val="accent2">
                    <a:lumMod val="50000"/>
                  </a:schemeClr>
                </a:solidFill>
                <a:latin typeface="微軟正黑體" panose="020B0604030504040204" pitchFamily="34" charset="-120"/>
                <a:ea typeface="微軟正黑體" panose="020B0604030504040204" pitchFamily="34" charset="-120"/>
              </a:rPr>
              <a:t>啟發式演算法：一個基於直觀或經驗構造的演算法</a:t>
            </a:r>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a:t>
            </a:r>
            <a:r>
              <a:rPr lang="zh-TW"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使用一組規則或某種策略來解決問題</a:t>
            </a:r>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這個式子，為了計算</a:t>
            </a:r>
            <a:r>
              <a:rPr lang="zh-TW" altLang="zh-TW" sz="1200" kern="1200" dirty="0" smtClean="0">
                <a:solidFill>
                  <a:schemeClr val="tx1"/>
                </a:solidFill>
                <a:effectLst/>
                <a:latin typeface="+mn-lt"/>
                <a:ea typeface="+mn-ea"/>
                <a:cs typeface="+mn-cs"/>
              </a:rPr>
              <a:t>每位護士做多</a:t>
            </a:r>
            <a:r>
              <a:rPr lang="zh-TW" altLang="en-US" sz="1200" kern="1200" dirty="0" smtClean="0">
                <a:solidFill>
                  <a:schemeClr val="tx1"/>
                </a:solidFill>
                <a:effectLst/>
                <a:latin typeface="+mn-lt"/>
                <a:ea typeface="+mn-ea"/>
                <a:cs typeface="+mn-cs"/>
              </a:rPr>
              <a:t>可</a:t>
            </a:r>
            <a:r>
              <a:rPr lang="zh-TW" altLang="zh-TW" sz="1200" kern="1200" dirty="0" smtClean="0">
                <a:solidFill>
                  <a:schemeClr val="tx1"/>
                </a:solidFill>
                <a:effectLst/>
                <a:latin typeface="+mn-lt"/>
                <a:ea typeface="+mn-ea"/>
                <a:cs typeface="+mn-cs"/>
              </a:rPr>
              <a:t>處理的病</a:t>
            </a:r>
            <a:r>
              <a:rPr lang="zh-TW" altLang="en-US" sz="1200" kern="1200" dirty="0" smtClean="0">
                <a:solidFill>
                  <a:schemeClr val="tx1"/>
                </a:solidFill>
                <a:effectLst/>
                <a:latin typeface="+mn-lt"/>
                <a:ea typeface="+mn-ea"/>
                <a:cs typeface="+mn-cs"/>
              </a:rPr>
              <a:t>人</a:t>
            </a:r>
            <a:r>
              <a:rPr lang="zh-TW" altLang="zh-TW" sz="1200" kern="1200" dirty="0" smtClean="0">
                <a:solidFill>
                  <a:schemeClr val="tx1"/>
                </a:solidFill>
                <a:effectLst/>
                <a:latin typeface="+mn-lt"/>
                <a:ea typeface="+mn-ea"/>
                <a:cs typeface="+mn-cs"/>
              </a:rPr>
              <a:t>數</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15729487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smtClean="0">
                <a:solidFill>
                  <a:schemeClr val="tx1"/>
                </a:solidFill>
                <a:effectLst/>
                <a:latin typeface="+mn-lt"/>
                <a:ea typeface="+mn-ea"/>
                <a:cs typeface="+mn-cs"/>
              </a:rPr>
              <a:t>根據約翰</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霍普金斯（</a:t>
            </a:r>
            <a:r>
              <a:rPr lang="en-US" altLang="zh-TW" sz="1200" kern="1200" dirty="0" smtClean="0">
                <a:solidFill>
                  <a:schemeClr val="tx1"/>
                </a:solidFill>
                <a:effectLst/>
                <a:latin typeface="+mn-lt"/>
                <a:ea typeface="+mn-ea"/>
                <a:cs typeface="+mn-cs"/>
              </a:rPr>
              <a:t>John Hopkins</a:t>
            </a:r>
            <a:r>
              <a:rPr lang="zh-TW" altLang="en-US" sz="1200" kern="1200" dirty="0" smtClean="0">
                <a:solidFill>
                  <a:schemeClr val="tx1"/>
                </a:solidFill>
                <a:effectLst/>
                <a:latin typeface="+mn-lt"/>
                <a:ea typeface="+mn-ea"/>
                <a:cs typeface="+mn-cs"/>
              </a:rPr>
              <a:t>）關於正常生命值的報告，健康成年人的正常脈搏每分鐘</a:t>
            </a:r>
            <a:r>
              <a:rPr lang="en-US" altLang="zh-TW" sz="1200" kern="1200" dirty="0" smtClean="0">
                <a:solidFill>
                  <a:schemeClr val="tx1"/>
                </a:solidFill>
                <a:effectLst/>
                <a:latin typeface="+mn-lt"/>
                <a:ea typeface="+mn-ea"/>
                <a:cs typeface="+mn-cs"/>
              </a:rPr>
              <a:t>60</a:t>
            </a:r>
            <a:r>
              <a:rPr lang="zh-TW" altLang="en-US" sz="1200" kern="1200" dirty="0" smtClean="0">
                <a:solidFill>
                  <a:schemeClr val="tx1"/>
                </a:solidFill>
                <a:effectLst/>
                <a:latin typeface="+mn-lt"/>
                <a:ea typeface="+mn-ea"/>
                <a:cs typeface="+mn-cs"/>
              </a:rPr>
              <a:t>至</a:t>
            </a:r>
            <a:r>
              <a:rPr lang="en-US" altLang="zh-TW" sz="1200" kern="1200" dirty="0" smtClean="0">
                <a:solidFill>
                  <a:schemeClr val="tx1"/>
                </a:solidFill>
                <a:effectLst/>
                <a:latin typeface="+mn-lt"/>
                <a:ea typeface="+mn-ea"/>
                <a:cs typeface="+mn-cs"/>
              </a:rPr>
              <a:t>100</a:t>
            </a:r>
            <a:r>
              <a:rPr lang="zh-TW" altLang="en-US" sz="1200" kern="1200" dirty="0" smtClean="0">
                <a:solidFill>
                  <a:schemeClr val="tx1"/>
                </a:solidFill>
                <a:effectLst/>
                <a:latin typeface="+mn-lt"/>
                <a:ea typeface="+mn-ea"/>
                <a:cs typeface="+mn-cs"/>
              </a:rPr>
              <a:t>次搏動 </a:t>
            </a:r>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可講可不講</a:t>
            </a:r>
            <a:r>
              <a:rPr lang="en-US" altLang="zh-TW" sz="1200" kern="1200" dirty="0" smtClean="0">
                <a:solidFill>
                  <a:schemeClr val="tx1"/>
                </a:solidFill>
                <a:effectLst/>
                <a:latin typeface="+mn-lt"/>
                <a:ea typeface="+mn-ea"/>
                <a:cs typeface="+mn-cs"/>
              </a:rPr>
              <a:t>)</a:t>
            </a:r>
          </a:p>
          <a:p>
            <a:r>
              <a:rPr lang="zh-TW" altLang="zh-TW" sz="1200" kern="1200" dirty="0" smtClean="0">
                <a:solidFill>
                  <a:schemeClr val="tx1"/>
                </a:solidFill>
                <a:effectLst/>
                <a:latin typeface="+mn-lt"/>
                <a:ea typeface="+mn-ea"/>
                <a:cs typeface="+mn-cs"/>
              </a:rPr>
              <a:t>將每位護士的患者人數減少至</a:t>
            </a: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位，</a:t>
            </a:r>
            <a:r>
              <a:rPr lang="en-US" altLang="zh-TW" sz="1200" kern="1200" dirty="0" smtClean="0">
                <a:solidFill>
                  <a:schemeClr val="tx1"/>
                </a:solidFill>
                <a:effectLst/>
                <a:latin typeface="+mn-lt"/>
                <a:ea typeface="+mn-ea"/>
                <a:cs typeface="+mn-cs"/>
              </a:rPr>
              <a:t>NASA-TLX</a:t>
            </a:r>
            <a:r>
              <a:rPr lang="zh-TW" altLang="zh-TW" sz="1200" kern="1200" dirty="0" smtClean="0">
                <a:solidFill>
                  <a:schemeClr val="tx1"/>
                </a:solidFill>
                <a:effectLst/>
                <a:latin typeface="+mn-lt"/>
                <a:ea typeface="+mn-ea"/>
                <a:cs typeface="+mn-cs"/>
              </a:rPr>
              <a:t>的</a:t>
            </a:r>
            <a:r>
              <a:rPr lang="zh-TW" altLang="en-US" sz="1200" kern="1200" dirty="0" smtClean="0">
                <a:solidFill>
                  <a:schemeClr val="tx1"/>
                </a:solidFill>
                <a:effectLst/>
                <a:latin typeface="+mn-lt"/>
                <a:ea typeface="+mn-ea"/>
                <a:cs typeface="+mn-cs"/>
              </a:rPr>
              <a:t>心理負荷</a:t>
            </a:r>
            <a:r>
              <a:rPr lang="zh-TW" altLang="zh-TW" sz="1200" kern="1200" dirty="0" smtClean="0">
                <a:solidFill>
                  <a:schemeClr val="tx1"/>
                </a:solidFill>
                <a:effectLst/>
                <a:latin typeface="+mn-lt"/>
                <a:ea typeface="+mn-ea"/>
                <a:cs typeface="+mn-cs"/>
              </a:rPr>
              <a:t>量為</a:t>
            </a:r>
            <a:r>
              <a:rPr lang="en-US" altLang="zh-TW" sz="1200" kern="1200" dirty="0" smtClean="0">
                <a:solidFill>
                  <a:schemeClr val="tx1"/>
                </a:solidFill>
                <a:effectLst/>
                <a:latin typeface="+mn-lt"/>
                <a:ea typeface="+mn-ea"/>
                <a:cs typeface="+mn-cs"/>
              </a:rPr>
              <a:t>57.993</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與建議值</a:t>
            </a:r>
            <a:r>
              <a:rPr lang="en-US" altLang="zh-TW" sz="1200" kern="1200" dirty="0" smtClean="0">
                <a:solidFill>
                  <a:schemeClr val="tx1"/>
                </a:solidFill>
                <a:effectLst/>
                <a:latin typeface="+mn-lt"/>
                <a:ea typeface="+mn-ea"/>
                <a:cs typeface="+mn-cs"/>
              </a:rPr>
              <a:t>(61.66%)</a:t>
            </a:r>
            <a:r>
              <a:rPr lang="zh-TW" altLang="zh-TW" sz="1200" kern="1200" dirty="0" smtClean="0">
                <a:solidFill>
                  <a:schemeClr val="tx1"/>
                </a:solidFill>
                <a:effectLst/>
                <a:latin typeface="+mn-lt"/>
                <a:ea typeface="+mn-ea"/>
                <a:cs typeface="+mn-cs"/>
              </a:rPr>
              <a:t>的變化超過</a:t>
            </a:r>
            <a:r>
              <a:rPr lang="en-US" altLang="zh-TW" sz="1200" kern="1200" dirty="0" smtClean="0">
                <a:solidFill>
                  <a:schemeClr val="tx1"/>
                </a:solidFill>
                <a:effectLst/>
                <a:latin typeface="+mn-lt"/>
                <a:ea typeface="+mn-ea"/>
                <a:cs typeface="+mn-cs"/>
              </a:rPr>
              <a:t>5</a:t>
            </a:r>
            <a:r>
              <a:rPr lang="zh-TW" altLang="zh-TW" sz="1200" kern="1200" dirty="0" smtClean="0">
                <a:solidFill>
                  <a:schemeClr val="tx1"/>
                </a:solidFill>
                <a:effectLst/>
                <a:latin typeface="+mn-lt"/>
                <a:ea typeface="+mn-ea"/>
                <a:cs typeface="+mn-cs"/>
              </a:rPr>
              <a:t>％</a:t>
            </a:r>
          </a:p>
          <a:p>
            <a:r>
              <a:rPr lang="zh-TW" altLang="zh-TW" sz="1200" kern="1200" dirty="0" smtClean="0">
                <a:solidFill>
                  <a:schemeClr val="tx1"/>
                </a:solidFill>
                <a:effectLst/>
                <a:latin typeface="+mn-lt"/>
                <a:ea typeface="+mn-ea"/>
                <a:cs typeface="+mn-cs"/>
              </a:rPr>
              <a:t>每位護士的患者人數增加至</a:t>
            </a:r>
            <a:r>
              <a:rPr lang="en-US" altLang="zh-TW" sz="1200" kern="1200" dirty="0" smtClean="0">
                <a:solidFill>
                  <a:schemeClr val="tx1"/>
                </a:solidFill>
                <a:effectLst/>
                <a:latin typeface="+mn-lt"/>
                <a:ea typeface="+mn-ea"/>
                <a:cs typeface="+mn-cs"/>
              </a:rPr>
              <a:t>3</a:t>
            </a:r>
            <a:r>
              <a:rPr lang="zh-TW" altLang="zh-TW" sz="1200" kern="1200" dirty="0" smtClean="0">
                <a:solidFill>
                  <a:schemeClr val="tx1"/>
                </a:solidFill>
                <a:effectLst/>
                <a:latin typeface="+mn-lt"/>
                <a:ea typeface="+mn-ea"/>
                <a:cs typeface="+mn-cs"/>
              </a:rPr>
              <a:t>位，</a:t>
            </a:r>
            <a:r>
              <a:rPr lang="en-US" altLang="zh-TW" sz="1200" kern="1200" dirty="0" smtClean="0">
                <a:solidFill>
                  <a:schemeClr val="tx1"/>
                </a:solidFill>
                <a:effectLst/>
                <a:latin typeface="+mn-lt"/>
                <a:ea typeface="+mn-ea"/>
                <a:cs typeface="+mn-cs"/>
              </a:rPr>
              <a:t>NASA-TLX</a:t>
            </a:r>
            <a:r>
              <a:rPr lang="zh-TW" altLang="zh-TW" sz="1200" kern="1200" dirty="0" smtClean="0">
                <a:solidFill>
                  <a:schemeClr val="tx1"/>
                </a:solidFill>
                <a:effectLst/>
                <a:latin typeface="+mn-lt"/>
                <a:ea typeface="+mn-ea"/>
                <a:cs typeface="+mn-cs"/>
              </a:rPr>
              <a:t>的精神工作量得分為</a:t>
            </a:r>
            <a:r>
              <a:rPr lang="en-US" altLang="zh-TW" sz="1200" kern="1200" dirty="0" smtClean="0">
                <a:solidFill>
                  <a:schemeClr val="tx1"/>
                </a:solidFill>
                <a:effectLst/>
                <a:latin typeface="+mn-lt"/>
                <a:ea typeface="+mn-ea"/>
                <a:cs typeface="+mn-cs"/>
              </a:rPr>
              <a:t>61.823</a:t>
            </a:r>
            <a:endParaRPr lang="zh-TW" altLang="zh-TW" sz="1200" kern="1200" dirty="0" smtClean="0">
              <a:solidFill>
                <a:schemeClr val="tx1"/>
              </a:solidFill>
              <a:effectLst/>
              <a:latin typeface="+mn-lt"/>
              <a:ea typeface="+mn-ea"/>
              <a:cs typeface="+mn-cs"/>
            </a:endParaRPr>
          </a:p>
          <a:p>
            <a:r>
              <a:rPr lang="zh-TW" altLang="zh-TW" sz="1200" kern="1200" dirty="0" smtClean="0">
                <a:solidFill>
                  <a:schemeClr val="tx1"/>
                </a:solidFill>
                <a:effectLst/>
                <a:latin typeface="+mn-lt"/>
                <a:ea typeface="+mn-ea"/>
                <a:cs typeface="+mn-cs"/>
              </a:rPr>
              <a:t>與建議值</a:t>
            </a:r>
            <a:r>
              <a:rPr lang="en-US" altLang="zh-TW" sz="1200" kern="1200" dirty="0" smtClean="0">
                <a:solidFill>
                  <a:schemeClr val="tx1"/>
                </a:solidFill>
                <a:effectLst/>
                <a:latin typeface="+mn-lt"/>
                <a:ea typeface="+mn-ea"/>
                <a:cs typeface="+mn-cs"/>
              </a:rPr>
              <a:t>(61.66%)</a:t>
            </a:r>
            <a:r>
              <a:rPr lang="zh-TW" altLang="zh-TW" sz="1200" kern="1200" dirty="0" smtClean="0">
                <a:solidFill>
                  <a:schemeClr val="tx1"/>
                </a:solidFill>
                <a:effectLst/>
                <a:latin typeface="+mn-lt"/>
                <a:ea typeface="+mn-ea"/>
                <a:cs typeface="+mn-cs"/>
              </a:rPr>
              <a:t>的變化為</a:t>
            </a:r>
            <a:r>
              <a:rPr lang="en-US" altLang="zh-TW" sz="1200" kern="1200" dirty="0" smtClean="0">
                <a:solidFill>
                  <a:schemeClr val="tx1"/>
                </a:solidFill>
                <a:effectLst/>
                <a:latin typeface="+mn-lt"/>
                <a:ea typeface="+mn-ea"/>
                <a:cs typeface="+mn-cs"/>
              </a:rPr>
              <a:t>0.163</a:t>
            </a:r>
            <a:r>
              <a:rPr lang="zh-TW" altLang="zh-TW" sz="1200" kern="1200" dirty="0" smtClean="0">
                <a:solidFill>
                  <a:schemeClr val="tx1"/>
                </a:solidFill>
                <a:effectLst/>
                <a:latin typeface="+mn-lt"/>
                <a:ea typeface="+mn-ea"/>
                <a:cs typeface="+mn-cs"/>
              </a:rPr>
              <a:t>％</a:t>
            </a:r>
          </a:p>
          <a:p>
            <a:r>
              <a:rPr lang="zh-TW" altLang="zh-TW" sz="1200" kern="1200" dirty="0" smtClean="0">
                <a:solidFill>
                  <a:schemeClr val="tx1"/>
                </a:solidFill>
                <a:effectLst/>
                <a:latin typeface="+mn-lt"/>
                <a:ea typeface="+mn-ea"/>
                <a:cs typeface="+mn-cs"/>
              </a:rPr>
              <a:t>此工作負載分數介於第</a:t>
            </a:r>
            <a:r>
              <a:rPr lang="en-US" altLang="zh-TW" sz="1200" kern="1200" dirty="0" smtClean="0">
                <a:solidFill>
                  <a:schemeClr val="tx1"/>
                </a:solidFill>
                <a:effectLst/>
                <a:latin typeface="+mn-lt"/>
                <a:ea typeface="+mn-ea"/>
                <a:cs typeface="+mn-cs"/>
              </a:rPr>
              <a:t>80.45</a:t>
            </a:r>
            <a:r>
              <a:rPr lang="zh-TW" altLang="zh-TW" sz="1200" kern="1200" dirty="0" smtClean="0">
                <a:solidFill>
                  <a:schemeClr val="tx1"/>
                </a:solidFill>
                <a:effectLst/>
                <a:latin typeface="+mn-lt"/>
                <a:ea typeface="+mn-ea"/>
                <a:cs typeface="+mn-cs"/>
              </a:rPr>
              <a:t>個百分點和第</a:t>
            </a:r>
            <a:r>
              <a:rPr lang="en-US" altLang="zh-TW" sz="1200" kern="1200" dirty="0" smtClean="0">
                <a:solidFill>
                  <a:schemeClr val="tx1"/>
                </a:solidFill>
                <a:effectLst/>
                <a:latin typeface="+mn-lt"/>
                <a:ea typeface="+mn-ea"/>
                <a:cs typeface="+mn-cs"/>
              </a:rPr>
              <a:t>81.20</a:t>
            </a:r>
            <a:r>
              <a:rPr lang="zh-TW" altLang="zh-TW" sz="1200" kern="1200" dirty="0" smtClean="0">
                <a:solidFill>
                  <a:schemeClr val="tx1"/>
                </a:solidFill>
                <a:effectLst/>
                <a:latin typeface="+mn-lt"/>
                <a:ea typeface="+mn-ea"/>
                <a:cs typeface="+mn-cs"/>
              </a:rPr>
              <a:t>個百分點之間</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137034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smtClean="0">
                <a:solidFill>
                  <a:prstClr val="black"/>
                </a:solidFill>
                <a:latin typeface="微軟正黑體" panose="020B0604030504040204" pitchFamily="34" charset="-120"/>
                <a:ea typeface="微軟正黑體" panose="020B0604030504040204" pitchFamily="34" charset="-120"/>
              </a:rPr>
              <a:t>數學模型 </a:t>
            </a:r>
            <a:r>
              <a:rPr lang="en-US" altLang="zh-TW" sz="1200" b="1" dirty="0" smtClean="0">
                <a:solidFill>
                  <a:prstClr val="black"/>
                </a:solidFill>
                <a:latin typeface="微軟正黑體" panose="020B0604030504040204" pitchFamily="34" charset="-120"/>
                <a:ea typeface="微軟正黑體" panose="020B0604030504040204" pitchFamily="34" charset="-120"/>
              </a:rPr>
              <a:t>– </a:t>
            </a:r>
            <a:r>
              <a:rPr lang="zh-TW" altLang="en-US" sz="1200" b="1" dirty="0" smtClean="0">
                <a:solidFill>
                  <a:prstClr val="black"/>
                </a:solidFill>
                <a:latin typeface="微軟正黑體" panose="020B0604030504040204" pitchFamily="34" charset="-120"/>
                <a:ea typeface="微軟正黑體" panose="020B0604030504040204" pitchFamily="34" charset="-120"/>
              </a:rPr>
              <a:t>限制式</a:t>
            </a:r>
            <a:endParaRPr lang="zh-TW" altLang="zh-TW" sz="1200" b="1" dirty="0" smtClean="0">
              <a:solidFill>
                <a:prstClr val="black"/>
              </a:solidFill>
              <a:latin typeface="微軟正黑體" panose="020B0604030504040204" pitchFamily="34" charset="-120"/>
              <a:ea typeface="微軟正黑體" panose="020B0604030504040204" pitchFamily="34" charset="-120"/>
            </a:endParaRPr>
          </a:p>
          <a:p>
            <a:r>
              <a:rPr lang="en-US" altLang="zh-TW" sz="1200" kern="1200" dirty="0" smtClean="0">
                <a:solidFill>
                  <a:schemeClr val="tx1"/>
                </a:solidFill>
                <a:effectLst/>
                <a:latin typeface="+mn-lt"/>
                <a:ea typeface="+mn-ea"/>
                <a:cs typeface="+mn-cs"/>
              </a:rPr>
              <a:t>c</a:t>
            </a:r>
            <a:r>
              <a:rPr lang="zh-TW" altLang="zh-TW" sz="1200" kern="1200" dirty="0" smtClean="0">
                <a:solidFill>
                  <a:schemeClr val="tx1"/>
                </a:solidFill>
                <a:effectLst/>
                <a:latin typeface="+mn-lt"/>
                <a:ea typeface="+mn-ea"/>
                <a:cs typeface="+mn-cs"/>
              </a:rPr>
              <a:t>：可用椅子總數（</a:t>
            </a:r>
            <a:r>
              <a:rPr lang="en-US" altLang="zh-TW" sz="1200" kern="1200" dirty="0" smtClean="0">
                <a:solidFill>
                  <a:schemeClr val="tx1"/>
                </a:solidFill>
                <a:effectLst/>
                <a:latin typeface="+mn-lt"/>
                <a:ea typeface="+mn-ea"/>
                <a:cs typeface="+mn-cs"/>
              </a:rPr>
              <a:t>c = 19</a:t>
            </a:r>
            <a:r>
              <a:rPr lang="zh-TW" altLang="zh-TW" sz="1200" kern="1200" dirty="0" smtClean="0">
                <a:solidFill>
                  <a:schemeClr val="tx1"/>
                </a:solidFill>
                <a:effectLst/>
                <a:latin typeface="+mn-lt"/>
                <a:ea typeface="+mn-ea"/>
                <a:cs typeface="+mn-cs"/>
              </a:rPr>
              <a:t>）</a:t>
            </a:r>
          </a:p>
          <a:p>
            <a:r>
              <a:rPr lang="en-US" altLang="zh-TW" sz="1200" kern="1200" dirty="0" smtClean="0">
                <a:solidFill>
                  <a:schemeClr val="tx1"/>
                </a:solidFill>
                <a:effectLst/>
                <a:latin typeface="+mn-lt"/>
                <a:ea typeface="+mn-ea"/>
                <a:cs typeface="+mn-cs"/>
              </a:rPr>
              <a:t>p</a:t>
            </a:r>
            <a:r>
              <a:rPr lang="zh-TW" altLang="zh-TW" sz="1200" kern="1200" dirty="0" smtClean="0">
                <a:solidFill>
                  <a:schemeClr val="tx1"/>
                </a:solidFill>
                <a:effectLst/>
                <a:latin typeface="+mn-lt"/>
                <a:ea typeface="+mn-ea"/>
                <a:cs typeface="+mn-cs"/>
              </a:rPr>
              <a:t>：患者類型總數（</a:t>
            </a:r>
            <a:r>
              <a:rPr lang="en-US" altLang="zh-TW" sz="1200" kern="1200" dirty="0" smtClean="0">
                <a:solidFill>
                  <a:schemeClr val="tx1"/>
                </a:solidFill>
                <a:effectLst/>
                <a:latin typeface="+mn-lt"/>
                <a:ea typeface="+mn-ea"/>
                <a:cs typeface="+mn-cs"/>
              </a:rPr>
              <a:t>p = 12</a:t>
            </a:r>
            <a:r>
              <a:rPr lang="zh-TW" altLang="zh-TW" sz="1200" kern="1200" dirty="0" smtClean="0">
                <a:solidFill>
                  <a:schemeClr val="tx1"/>
                </a:solidFill>
                <a:effectLst/>
                <a:latin typeface="+mn-lt"/>
                <a:ea typeface="+mn-ea"/>
                <a:cs typeface="+mn-cs"/>
              </a:rPr>
              <a:t>）</a:t>
            </a:r>
          </a:p>
          <a:p>
            <a:r>
              <a:rPr lang="en-US" altLang="zh-TW" sz="1200" kern="1200" dirty="0" smtClean="0">
                <a:solidFill>
                  <a:schemeClr val="tx1"/>
                </a:solidFill>
                <a:effectLst/>
                <a:latin typeface="+mn-lt"/>
                <a:ea typeface="+mn-ea"/>
                <a:cs typeface="+mn-cs"/>
              </a:rPr>
              <a:t>b</a:t>
            </a:r>
            <a:r>
              <a:rPr lang="zh-TW" altLang="zh-TW" sz="1200" kern="1200" dirty="0" smtClean="0">
                <a:solidFill>
                  <a:schemeClr val="tx1"/>
                </a:solidFill>
                <a:effectLst/>
                <a:latin typeface="+mn-lt"/>
                <a:ea typeface="+mn-ea"/>
                <a:cs typeface="+mn-cs"/>
              </a:rPr>
              <a:t>：疾病劇烈程度總數（</a:t>
            </a:r>
            <a:r>
              <a:rPr lang="en-US" altLang="zh-TW" sz="1200" kern="1200" dirty="0" smtClean="0">
                <a:solidFill>
                  <a:schemeClr val="tx1"/>
                </a:solidFill>
                <a:effectLst/>
                <a:latin typeface="+mn-lt"/>
                <a:ea typeface="+mn-ea"/>
                <a:cs typeface="+mn-cs"/>
              </a:rPr>
              <a:t>b = 5</a:t>
            </a:r>
            <a:r>
              <a:rPr lang="zh-TW" altLang="zh-TW" sz="1200" kern="1200" dirty="0" smtClean="0">
                <a:solidFill>
                  <a:schemeClr val="tx1"/>
                </a:solidFill>
                <a:effectLst/>
                <a:latin typeface="+mn-lt"/>
                <a:ea typeface="+mn-ea"/>
                <a:cs typeface="+mn-cs"/>
              </a:rPr>
              <a:t>）</a:t>
            </a:r>
          </a:p>
          <a:p>
            <a:r>
              <a:rPr lang="en-US" altLang="zh-TW" sz="1200" kern="1200" dirty="0" smtClean="0">
                <a:solidFill>
                  <a:schemeClr val="tx1"/>
                </a:solidFill>
                <a:effectLst/>
                <a:latin typeface="+mn-lt"/>
                <a:ea typeface="+mn-ea"/>
                <a:cs typeface="+mn-cs"/>
              </a:rPr>
              <a:t>r</a:t>
            </a:r>
            <a:r>
              <a:rPr lang="zh-TW" altLang="zh-TW" sz="1200" kern="1200" dirty="0" smtClean="0">
                <a:solidFill>
                  <a:schemeClr val="tx1"/>
                </a:solidFill>
                <a:effectLst/>
                <a:latin typeface="+mn-lt"/>
                <a:ea typeface="+mn-ea"/>
                <a:cs typeface="+mn-cs"/>
              </a:rPr>
              <a:t>：注射區可用護士總數（</a:t>
            </a:r>
            <a:r>
              <a:rPr lang="en-US" altLang="zh-TW" sz="1200" kern="1200" dirty="0" smtClean="0">
                <a:solidFill>
                  <a:schemeClr val="tx1"/>
                </a:solidFill>
                <a:effectLst/>
                <a:latin typeface="+mn-lt"/>
                <a:ea typeface="+mn-ea"/>
                <a:cs typeface="+mn-cs"/>
              </a:rPr>
              <a:t>r = 5</a:t>
            </a:r>
            <a:r>
              <a:rPr lang="zh-TW" altLang="zh-TW" sz="1200" kern="1200" dirty="0" smtClean="0">
                <a:solidFill>
                  <a:schemeClr val="tx1"/>
                </a:solidFill>
                <a:effectLst/>
                <a:latin typeface="+mn-lt"/>
                <a:ea typeface="+mn-ea"/>
                <a:cs typeface="+mn-cs"/>
              </a:rPr>
              <a:t>）</a:t>
            </a: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41215851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31879836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1082962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zh-TW" altLang="en-US" sz="1200" dirty="0" smtClean="0">
                <a:solidFill>
                  <a:prstClr val="black"/>
                </a:solidFill>
                <a:latin typeface="微軟正黑體" panose="020B0604030504040204" pitchFamily="34" charset="-120"/>
                <a:ea typeface="微軟正黑體" panose="020B0604030504040204" pitchFamily="34" charset="-120"/>
              </a:rPr>
              <a:t>第一天 類型</a:t>
            </a:r>
            <a:r>
              <a:rPr lang="en-US" altLang="zh-TW" sz="1200" dirty="0" smtClean="0">
                <a:solidFill>
                  <a:prstClr val="black"/>
                </a:solidFill>
                <a:latin typeface="微軟正黑體" panose="020B0604030504040204" pitchFamily="34" charset="-120"/>
                <a:ea typeface="微軟正黑體" panose="020B0604030504040204" pitchFamily="34" charset="-120"/>
              </a:rPr>
              <a:t>1</a:t>
            </a:r>
            <a:r>
              <a:rPr lang="zh-TW" altLang="en-US" sz="1200" dirty="0" smtClean="0">
                <a:solidFill>
                  <a:prstClr val="black"/>
                </a:solidFill>
                <a:latin typeface="微軟正黑體" panose="020B0604030504040204" pitchFamily="34" charset="-120"/>
                <a:ea typeface="微軟正黑體" panose="020B0604030504040204" pitchFamily="34" charset="-120"/>
              </a:rPr>
              <a:t>的患者有</a:t>
            </a:r>
            <a:r>
              <a:rPr lang="en-US" altLang="zh-TW" sz="1200" dirty="0" smtClean="0">
                <a:solidFill>
                  <a:prstClr val="black"/>
                </a:solidFill>
                <a:latin typeface="微軟正黑體" panose="020B0604030504040204" pitchFamily="34" charset="-120"/>
                <a:ea typeface="微軟正黑體" panose="020B0604030504040204" pitchFamily="34" charset="-120"/>
              </a:rPr>
              <a:t>5</a:t>
            </a:r>
            <a:r>
              <a:rPr lang="zh-TW" altLang="en-US" sz="1200" dirty="0" smtClean="0">
                <a:solidFill>
                  <a:prstClr val="black"/>
                </a:solidFill>
                <a:latin typeface="微軟正黑體" panose="020B0604030504040204" pitchFamily="34" charset="-120"/>
                <a:ea typeface="微軟正黑體" panose="020B0604030504040204" pitchFamily="34" charset="-120"/>
              </a:rPr>
              <a:t>位</a:t>
            </a: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942434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zh-TW" altLang="en-US" sz="1200" dirty="0" smtClean="0">
                <a:solidFill>
                  <a:prstClr val="black"/>
                </a:solidFill>
                <a:latin typeface="微軟正黑體" panose="020B0604030504040204" pitchFamily="34" charset="-120"/>
                <a:ea typeface="微軟正黑體" panose="020B0604030504040204" pitchFamily="34" charset="-120"/>
              </a:rPr>
              <a:t>一天之中每個時間間隙的患者總數</a:t>
            </a: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843021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zh-TW" altLang="en-US" sz="1200" b="0" i="0" kern="1200" dirty="0" smtClean="0">
                <a:solidFill>
                  <a:schemeClr val="tx1"/>
                </a:solidFill>
                <a:effectLst/>
                <a:latin typeface="+mn-lt"/>
                <a:ea typeface="+mn-ea"/>
                <a:cs typeface="+mn-cs"/>
              </a:rPr>
              <a:t>第</a:t>
            </a:r>
            <a:r>
              <a:rPr lang="en-US" altLang="zh-TW" sz="1200" b="0" i="0" kern="1200" dirty="0" smtClean="0">
                <a:solidFill>
                  <a:schemeClr val="tx1"/>
                </a:solidFill>
                <a:effectLst/>
                <a:latin typeface="+mn-lt"/>
                <a:ea typeface="+mn-ea"/>
                <a:cs typeface="+mn-cs"/>
              </a:rPr>
              <a:t>3</a:t>
            </a:r>
            <a:r>
              <a:rPr lang="zh-TW" altLang="en-US" sz="1200" b="0" i="0" kern="1200" dirty="0" smtClean="0">
                <a:solidFill>
                  <a:schemeClr val="tx1"/>
                </a:solidFill>
                <a:effectLst/>
                <a:latin typeface="+mn-lt"/>
                <a:ea typeface="+mn-ea"/>
                <a:cs typeface="+mn-cs"/>
              </a:rPr>
              <a:t>天增加幅度僅為</a:t>
            </a:r>
            <a:r>
              <a:rPr lang="en-US" altLang="zh-TW" sz="1200" b="0" i="0" kern="1200" dirty="0" smtClean="0">
                <a:solidFill>
                  <a:schemeClr val="tx1"/>
                </a:solidFill>
                <a:effectLst/>
                <a:latin typeface="+mn-lt"/>
                <a:ea typeface="+mn-ea"/>
                <a:cs typeface="+mn-cs"/>
              </a:rPr>
              <a:t>50</a:t>
            </a:r>
            <a:r>
              <a:rPr lang="zh-TW" altLang="en-US" sz="1200" b="0" i="0" kern="1200" dirty="0" smtClean="0">
                <a:solidFill>
                  <a:schemeClr val="tx1"/>
                </a:solidFill>
                <a:effectLst/>
                <a:latin typeface="+mn-lt"/>
                <a:ea typeface="+mn-ea"/>
                <a:cs typeface="+mn-cs"/>
              </a:rPr>
              <a:t>％。這是因為第</a:t>
            </a:r>
            <a:r>
              <a:rPr lang="en-US" altLang="zh-TW" sz="1200" b="0" i="0" kern="1200" dirty="0" smtClean="0">
                <a:solidFill>
                  <a:schemeClr val="tx1"/>
                </a:solidFill>
                <a:effectLst/>
                <a:latin typeface="+mn-lt"/>
                <a:ea typeface="+mn-ea"/>
                <a:cs typeface="+mn-cs"/>
              </a:rPr>
              <a:t>3</a:t>
            </a:r>
            <a:r>
              <a:rPr lang="zh-TW" altLang="en-US" sz="1200" b="0" i="0" kern="1200" dirty="0" smtClean="0">
                <a:solidFill>
                  <a:schemeClr val="tx1"/>
                </a:solidFill>
                <a:effectLst/>
                <a:latin typeface="+mn-lt"/>
                <a:ea typeface="+mn-ea"/>
                <a:cs typeface="+mn-cs"/>
              </a:rPr>
              <a:t>天有很多長時間區間的患者（</a:t>
            </a:r>
            <a:r>
              <a:rPr lang="en-US" altLang="zh-TW" sz="1200" b="0" i="0" kern="1200" dirty="0" smtClean="0">
                <a:solidFill>
                  <a:schemeClr val="tx1"/>
                </a:solidFill>
                <a:effectLst/>
                <a:latin typeface="+mn-lt"/>
                <a:ea typeface="+mn-ea"/>
                <a:cs typeface="+mn-cs"/>
              </a:rPr>
              <a:t>4</a:t>
            </a:r>
            <a:r>
              <a:rPr lang="zh-TW" altLang="en-US" sz="1200" b="0" i="0" kern="1200" dirty="0" smtClean="0">
                <a:solidFill>
                  <a:schemeClr val="tx1"/>
                </a:solidFill>
                <a:effectLst/>
                <a:latin typeface="+mn-lt"/>
                <a:ea typeface="+mn-ea"/>
                <a:cs typeface="+mn-cs"/>
              </a:rPr>
              <a:t>個八級別，</a:t>
            </a:r>
            <a:r>
              <a:rPr lang="en-US" altLang="zh-TW" sz="1200" b="0" i="0" kern="1200" dirty="0" smtClean="0">
                <a:solidFill>
                  <a:schemeClr val="tx1"/>
                </a:solidFill>
                <a:effectLst/>
                <a:latin typeface="+mn-lt"/>
                <a:ea typeface="+mn-ea"/>
                <a:cs typeface="+mn-cs"/>
              </a:rPr>
              <a:t>8</a:t>
            </a:r>
            <a:r>
              <a:rPr lang="zh-TW" altLang="en-US" sz="1200" b="0" i="0" kern="1200" dirty="0" smtClean="0">
                <a:solidFill>
                  <a:schemeClr val="tx1"/>
                </a:solidFill>
                <a:effectLst/>
                <a:latin typeface="+mn-lt"/>
                <a:ea typeface="+mn-ea"/>
                <a:cs typeface="+mn-cs"/>
              </a:rPr>
              <a:t>個九級別和</a:t>
            </a:r>
            <a:r>
              <a:rPr lang="en-US" altLang="zh-TW" sz="1200" b="0" i="0" kern="1200" dirty="0" smtClean="0">
                <a:solidFill>
                  <a:schemeClr val="tx1"/>
                </a:solidFill>
                <a:effectLst/>
                <a:latin typeface="+mn-lt"/>
                <a:ea typeface="+mn-ea"/>
                <a:cs typeface="+mn-cs"/>
              </a:rPr>
              <a:t>2</a:t>
            </a:r>
            <a:r>
              <a:rPr lang="zh-TW" altLang="en-US" sz="1200" b="0" i="0" kern="1200" dirty="0" smtClean="0">
                <a:solidFill>
                  <a:schemeClr val="tx1"/>
                </a:solidFill>
                <a:effectLst/>
                <a:latin typeface="+mn-lt"/>
                <a:ea typeface="+mn-ea"/>
                <a:cs typeface="+mn-cs"/>
              </a:rPr>
              <a:t>個十級別）。</a:t>
            </a: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5613613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851343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389326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衡量員工的工作量，同時考慮了心理和身體的工作量，並將其結合到數學模型中。</a:t>
            </a:r>
            <a:r>
              <a:rPr lang="zh-TW" altLang="en-US" sz="1200" kern="1200" dirty="0" smtClean="0">
                <a:solidFill>
                  <a:schemeClr val="tx1"/>
                </a:solidFill>
                <a:effectLst/>
                <a:latin typeface="+mn-lt"/>
                <a:ea typeface="+mn-ea"/>
                <a:cs typeface="+mn-cs"/>
              </a:rPr>
              <a:t>將一些癌症診所的限制</a:t>
            </a:r>
            <a:r>
              <a:rPr lang="zh-TW" altLang="zh-TW" sz="1200" kern="1200" dirty="0" smtClean="0">
                <a:solidFill>
                  <a:schemeClr val="tx1"/>
                </a:solidFill>
                <a:effectLst/>
                <a:latin typeface="+mn-lt"/>
                <a:ea typeface="+mn-ea"/>
                <a:cs typeface="+mn-cs"/>
              </a:rPr>
              <a:t>作為數學模型的限制條件，以建立最佳計劃。</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1857757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9929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dirty="0" smtClean="0">
                <a:solidFill>
                  <a:prstClr val="black"/>
                </a:solidFill>
                <a:latin typeface="微軟正黑體" panose="020B0604030504040204" pitchFamily="34" charset="-120"/>
                <a:ea typeface="微軟正黑體" panose="020B0604030504040204" pitchFamily="34" charset="-120"/>
              </a:rPr>
              <a:t>NASA-TLX</a:t>
            </a:r>
            <a:r>
              <a:rPr lang="zh-TW" altLang="en-US" sz="1200" b="1" dirty="0" smtClean="0">
                <a:solidFill>
                  <a:prstClr val="black"/>
                </a:solidFill>
                <a:latin typeface="微軟正黑體" panose="020B0604030504040204" pitchFamily="34" charset="-120"/>
                <a:ea typeface="微軟正黑體" panose="020B0604030504040204" pitchFamily="34" charset="-120"/>
              </a:rPr>
              <a:t>使用加權程序將六個單獨的比例等級合併為一個整體評分。</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r>
              <a:rPr lang="zh-TW" altLang="en-US" sz="1200" b="1" dirty="0" smtClean="0">
                <a:solidFill>
                  <a:prstClr val="black"/>
                </a:solidFill>
                <a:latin typeface="微軟正黑體" panose="020B0604030504040204" pitchFamily="34" charset="-120"/>
                <a:ea typeface="微軟正黑體" panose="020B0604030504040204" pitchFamily="34" charset="-120"/>
              </a:rPr>
              <a:t>將每個原始評分乘以每個參與者賦予該因子的權重來計算總體工作負荷得分。</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r>
              <a:rPr lang="zh-TW" altLang="en-US" sz="1200" b="1" dirty="0" smtClean="0">
                <a:solidFill>
                  <a:prstClr val="black"/>
                </a:solidFill>
                <a:latin typeface="微軟正黑體" panose="020B0604030504040204" pitchFamily="34" charset="-120"/>
                <a:ea typeface="微軟正黑體" panose="020B0604030504040204" pitchFamily="34" charset="-120"/>
              </a:rPr>
              <a:t>精神需求</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任務的精神需求如何</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身體需求</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任務的體力需求</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時間需求</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任務的進度是否感到匆忙</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努力程度</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這項任務需要付出的努力</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挫敗感</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感到不安全、氣餒、壓力或煩惱</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任務績效</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在閏務上覺得自己有多成功</a:t>
            </a:r>
            <a:r>
              <a:rPr lang="en-US" altLang="zh-TW" sz="1200" b="1" dirty="0" smtClean="0">
                <a:solidFill>
                  <a:prstClr val="black"/>
                </a:solidFill>
                <a:latin typeface="微軟正黑體" panose="020B0604030504040204" pitchFamily="34" charset="-120"/>
                <a:ea typeface="微軟正黑體" panose="020B0604030504040204" pitchFamily="34" charset="-120"/>
              </a:rPr>
              <a:t>)</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30713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2616549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smtClean="0">
                <a:solidFill>
                  <a:prstClr val="black"/>
                </a:solidFill>
                <a:latin typeface="微軟正黑體" panose="020B0604030504040204" pitchFamily="34" charset="-120"/>
                <a:ea typeface="微軟正黑體" panose="020B0604030504040204" pitchFamily="34" charset="-120"/>
              </a:rPr>
              <a:t>疾病的劇烈程度：表示治療的積極性，與患者在化療部位所接受的藥物數量和強度有關，也與治療時間長短相關</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975012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dirty="0" smtClean="0">
                <a:solidFill>
                  <a:prstClr val="black"/>
                </a:solidFill>
                <a:latin typeface="微軟正黑體" panose="020B0604030504040204" pitchFamily="34" charset="-120"/>
                <a:ea typeface="微軟正黑體" panose="020B0604030504040204" pitchFamily="34" charset="-120"/>
              </a:rPr>
              <a:t>NASA-TLX</a:t>
            </a:r>
            <a:r>
              <a:rPr lang="zh-TW" altLang="en-US" sz="1200" b="1" dirty="0" smtClean="0">
                <a:solidFill>
                  <a:prstClr val="black"/>
                </a:solidFill>
                <a:latin typeface="微軟正黑體" panose="020B0604030504040204" pitchFamily="34" charset="-120"/>
                <a:ea typeface="微軟正黑體" panose="020B0604030504040204" pitchFamily="34" charset="-120"/>
              </a:rPr>
              <a:t>使用加權程序將六個單獨的比例等級合併為一個整體評分。</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r>
              <a:rPr lang="zh-TW" altLang="en-US" sz="1200" b="1" dirty="0" smtClean="0">
                <a:solidFill>
                  <a:prstClr val="black"/>
                </a:solidFill>
                <a:latin typeface="微軟正黑體" panose="020B0604030504040204" pitchFamily="34" charset="-120"/>
                <a:ea typeface="微軟正黑體" panose="020B0604030504040204" pitchFamily="34" charset="-120"/>
              </a:rPr>
              <a:t>將每個原始評分乘以每個參與者賦予該因子的權重來計算總體工作負荷得分。</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r>
              <a:rPr lang="zh-TW" altLang="en-US" sz="1200" b="1" dirty="0" smtClean="0">
                <a:solidFill>
                  <a:prstClr val="black"/>
                </a:solidFill>
                <a:latin typeface="微軟正黑體" panose="020B0604030504040204" pitchFamily="34" charset="-120"/>
                <a:ea typeface="微軟正黑體" panose="020B0604030504040204" pitchFamily="34" charset="-120"/>
              </a:rPr>
              <a:t>精神需求</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任務的精神需求如何</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身體需求</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任務的體力需求</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時間需求</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任務的進度是否感到匆忙</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努力程度</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這項任務需要付出的努力</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挫敗感</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感到不安全、氣餒、壓力或煩惱</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r>
              <a:rPr lang="zh-TW" altLang="en-US" sz="1200" b="1" dirty="0" smtClean="0">
                <a:solidFill>
                  <a:prstClr val="black"/>
                </a:solidFill>
                <a:latin typeface="微軟正黑體" panose="020B0604030504040204" pitchFamily="34" charset="-120"/>
                <a:ea typeface="微軟正黑體" panose="020B0604030504040204" pitchFamily="34" charset="-120"/>
              </a:rPr>
              <a:t>任務績效</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在閏務上覺得自己有多成功</a:t>
            </a:r>
            <a:r>
              <a:rPr lang="en-US" altLang="zh-TW" sz="1200" b="1" dirty="0" smtClean="0">
                <a:solidFill>
                  <a:prstClr val="black"/>
                </a:solidFill>
                <a:latin typeface="微軟正黑體" panose="020B0604030504040204" pitchFamily="34" charset="-120"/>
                <a:ea typeface="微軟正黑體" panose="020B0604030504040204" pitchFamily="34" charset="-120"/>
              </a:rPr>
              <a:t>)</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4010143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2582195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2019/10/8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2019/10/8</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 y="1122363"/>
            <a:ext cx="12096206" cy="2387600"/>
          </a:xfrm>
        </p:spPr>
        <p:txBody>
          <a:bodyPr>
            <a:noAutofit/>
          </a:bodyPr>
          <a:lstStyle/>
          <a:p>
            <a:r>
              <a:rPr lang="en-US" altLang="zh-TW" sz="4800" b="1" dirty="0"/>
              <a:t>A mental workload based patient scheduling model for a Cancer Clinic</a:t>
            </a:r>
            <a:endParaRPr lang="zh-TW" altLang="en-US" sz="3200" b="1"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Tree>
    <p:extLst>
      <p:ext uri="{BB962C8B-B14F-4D97-AF65-F5344CB8AC3E}">
        <p14:creationId xmlns:p14="http://schemas.microsoft.com/office/powerpoint/2010/main" val="258308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221790" y="174000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變數</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13" name="圖片 12"/>
          <p:cNvPicPr/>
          <p:nvPr/>
        </p:nvPicPr>
        <p:blipFill rotWithShape="1">
          <a:blip r:embed="rId3"/>
          <a:srcRect b="54543"/>
          <a:stretch/>
        </p:blipFill>
        <p:spPr>
          <a:xfrm>
            <a:off x="257000" y="2469017"/>
            <a:ext cx="9327832" cy="1586883"/>
          </a:xfrm>
          <a:prstGeom prst="rect">
            <a:avLst/>
          </a:prstGeom>
        </p:spPr>
      </p:pic>
      <p:pic>
        <p:nvPicPr>
          <p:cNvPr id="19" name="圖片 18"/>
          <p:cNvPicPr/>
          <p:nvPr/>
        </p:nvPicPr>
        <p:blipFill rotWithShape="1">
          <a:blip r:embed="rId3"/>
          <a:srcRect t="46244"/>
          <a:stretch/>
        </p:blipFill>
        <p:spPr>
          <a:xfrm>
            <a:off x="315497" y="4692670"/>
            <a:ext cx="9327832" cy="1876572"/>
          </a:xfrm>
          <a:prstGeom prst="rect">
            <a:avLst/>
          </a:prstGeom>
        </p:spPr>
      </p:pic>
      <p:sp>
        <p:nvSpPr>
          <p:cNvPr id="10" name="文字方塊 9"/>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65650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221790" y="174000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目標式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10" name="圖片 9"/>
          <p:cNvPicPr/>
          <p:nvPr/>
        </p:nvPicPr>
        <p:blipFill>
          <a:blip r:embed="rId3"/>
          <a:stretch>
            <a:fillRect/>
          </a:stretch>
        </p:blipFill>
        <p:spPr>
          <a:xfrm>
            <a:off x="425049" y="2263222"/>
            <a:ext cx="7831183" cy="1276350"/>
          </a:xfrm>
          <a:prstGeom prst="rect">
            <a:avLst/>
          </a:prstGeom>
        </p:spPr>
      </p:pic>
      <p:sp>
        <p:nvSpPr>
          <p:cNvPr id="11" name="矩形 10"/>
          <p:cNvSpPr/>
          <p:nvPr/>
        </p:nvSpPr>
        <p:spPr>
          <a:xfrm>
            <a:off x="221790" y="353957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限制式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18" name="圖片 17"/>
          <p:cNvPicPr/>
          <p:nvPr/>
        </p:nvPicPr>
        <p:blipFill>
          <a:blip r:embed="rId4"/>
          <a:stretch>
            <a:fillRect/>
          </a:stretch>
        </p:blipFill>
        <p:spPr>
          <a:xfrm>
            <a:off x="474541" y="4062792"/>
            <a:ext cx="11549819" cy="1598295"/>
          </a:xfrm>
          <a:prstGeom prst="rect">
            <a:avLst/>
          </a:prstGeom>
        </p:spPr>
      </p:pic>
      <p:sp>
        <p:nvSpPr>
          <p:cNvPr id="2" name="矩形 1"/>
          <p:cNvSpPr/>
          <p:nvPr/>
        </p:nvSpPr>
        <p:spPr>
          <a:xfrm>
            <a:off x="257000" y="5785589"/>
            <a:ext cx="11818415"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可確保病患的連續性，</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不會有重複的情形發生</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，可以識別系統中的病患。在病患離開之前保留相同的資源（例如：椅子和護士）。</a:t>
            </a:r>
          </a:p>
        </p:txBody>
      </p:sp>
      <p:sp>
        <p:nvSpPr>
          <p:cNvPr id="4" name="橢圓 3"/>
          <p:cNvSpPr/>
          <p:nvPr/>
        </p:nvSpPr>
        <p:spPr>
          <a:xfrm>
            <a:off x="7162800" y="4985657"/>
            <a:ext cx="370114" cy="47897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文字方塊 4"/>
          <p:cNvSpPr txBox="1"/>
          <p:nvPr/>
        </p:nvSpPr>
        <p:spPr>
          <a:xfrm>
            <a:off x="6019081" y="3938290"/>
            <a:ext cx="4474302" cy="523220"/>
          </a:xfrm>
          <a:prstGeom prst="rect">
            <a:avLst/>
          </a:prstGeom>
          <a:noFill/>
        </p:spPr>
        <p:txBody>
          <a:bodyPr wrap="none" rtlCol="0">
            <a:spAutoFit/>
          </a:bodyPr>
          <a:lstStyle/>
          <a:p>
            <a:r>
              <a:rPr lang="zh-TW" altLang="zh-TW" sz="2800" b="1" dirty="0">
                <a:solidFill>
                  <a:srgbClr val="CC0000"/>
                </a:solidFill>
                <a:latin typeface="微軟正黑體" panose="020B0604030504040204" pitchFamily="34" charset="-120"/>
                <a:ea typeface="微軟正黑體" panose="020B0604030504040204" pitchFamily="34" charset="-120"/>
              </a:rPr>
              <a:t>最後一個時間間隙</a:t>
            </a:r>
            <a:r>
              <a:rPr lang="en-US" altLang="zh-TW" sz="2800" b="1" dirty="0">
                <a:solidFill>
                  <a:srgbClr val="CC0000"/>
                </a:solidFill>
                <a:latin typeface="微軟正黑體" panose="020B0604030504040204" pitchFamily="34" charset="-120"/>
                <a:ea typeface="微軟正黑體" panose="020B0604030504040204" pitchFamily="34" charset="-120"/>
              </a:rPr>
              <a:t> (k = 28)</a:t>
            </a:r>
            <a:endParaRPr lang="zh-TW" altLang="en-US" sz="2800" b="1" dirty="0">
              <a:solidFill>
                <a:srgbClr val="CC0000"/>
              </a:solidFill>
              <a:latin typeface="微軟正黑體" panose="020B0604030504040204" pitchFamily="34" charset="-120"/>
              <a:ea typeface="微軟正黑體" panose="020B0604030504040204" pitchFamily="34" charset="-120"/>
            </a:endParaRPr>
          </a:p>
        </p:txBody>
      </p:sp>
      <p:sp>
        <p:nvSpPr>
          <p:cNvPr id="19" name="文字方塊 18"/>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27590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p:nvSpPr>
        <p:spPr>
          <a:xfrm>
            <a:off x="205945" y="1678980"/>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限制式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373585" y="3495190"/>
            <a:ext cx="11818415"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將椅子分配給病患（新病患或連續病患），就不會同時將椅子分配給任何其他病患。</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任何時候任何椅子上最多只能有一個病人</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13" name="圖片 12"/>
          <p:cNvPicPr/>
          <p:nvPr/>
        </p:nvPicPr>
        <p:blipFill>
          <a:blip r:embed="rId3"/>
          <a:stretch>
            <a:fillRect/>
          </a:stretch>
        </p:blipFill>
        <p:spPr>
          <a:xfrm>
            <a:off x="425049" y="2330915"/>
            <a:ext cx="11168743" cy="1164275"/>
          </a:xfrm>
          <a:prstGeom prst="rect">
            <a:avLst/>
          </a:prstGeom>
        </p:spPr>
      </p:pic>
      <p:pic>
        <p:nvPicPr>
          <p:cNvPr id="19" name="圖片 18"/>
          <p:cNvPicPr/>
          <p:nvPr/>
        </p:nvPicPr>
        <p:blipFill>
          <a:blip r:embed="rId4"/>
          <a:stretch>
            <a:fillRect/>
          </a:stretch>
        </p:blipFill>
        <p:spPr>
          <a:xfrm>
            <a:off x="580078" y="4490439"/>
            <a:ext cx="11013713" cy="1123133"/>
          </a:xfrm>
          <a:prstGeom prst="rect">
            <a:avLst/>
          </a:prstGeom>
        </p:spPr>
      </p:pic>
      <p:sp>
        <p:nvSpPr>
          <p:cNvPr id="4" name="矩形 3"/>
          <p:cNvSpPr/>
          <p:nvPr/>
        </p:nvSpPr>
        <p:spPr>
          <a:xfrm>
            <a:off x="425049" y="5742287"/>
            <a:ext cx="11351623" cy="523220"/>
          </a:xfrm>
          <a:prstGeom prst="rect">
            <a:avLst/>
          </a:prstGeom>
        </p:spPr>
        <p:txBody>
          <a:bodyPr wrap="square">
            <a:spAutoFit/>
          </a:bodyPr>
          <a:lstStyle/>
          <a:p>
            <a:pPr>
              <a:spcAft>
                <a:spcPts val="0"/>
              </a:spcAft>
            </a:pPr>
            <a:r>
              <a:rPr lang="zh-TW" altLang="zh-TW" sz="2800" b="1" dirty="0">
                <a:solidFill>
                  <a:prstClr val="black"/>
                </a:solidFill>
                <a:latin typeface="微軟正黑體" panose="020B0604030504040204" pitchFamily="34" charset="-120"/>
                <a:ea typeface="微軟正黑體" panose="020B0604030504040204" pitchFamily="34" charset="-120"/>
              </a:rPr>
              <a:t>午餐時間安排在每天的</a:t>
            </a:r>
            <a:r>
              <a:rPr lang="en-US" altLang="zh-TW" sz="2800" b="1" dirty="0">
                <a:solidFill>
                  <a:prstClr val="black"/>
                </a:solidFill>
                <a:latin typeface="微軟正黑體" panose="020B0604030504040204" pitchFamily="34" charset="-120"/>
                <a:ea typeface="微軟正黑體" panose="020B0604030504040204" pitchFamily="34" charset="-120"/>
              </a:rPr>
              <a:t>13:00~15:00</a:t>
            </a:r>
            <a:r>
              <a:rPr lang="zh-TW" altLang="zh-TW" sz="2800" b="1" dirty="0">
                <a:solidFill>
                  <a:prstClr val="black"/>
                </a:solidFill>
                <a:latin typeface="微軟正黑體" panose="020B0604030504040204" pitchFamily="34" charset="-120"/>
                <a:ea typeface="微軟正黑體" panose="020B0604030504040204" pitchFamily="34" charset="-120"/>
              </a:rPr>
              <a:t>，此時段不能有新病患</a:t>
            </a:r>
            <a:r>
              <a:rPr lang="zh-TW" altLang="zh-TW" sz="2800" b="1" dirty="0" smtClean="0">
                <a:solidFill>
                  <a:prstClr val="black"/>
                </a:solidFill>
                <a:latin typeface="微軟正黑體" panose="020B0604030504040204" pitchFamily="34" charset="-120"/>
                <a:ea typeface="微軟正黑體" panose="020B0604030504040204" pitchFamily="34" charset="-120"/>
              </a:rPr>
              <a:t>抵達</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8" name="橢圓 17"/>
          <p:cNvSpPr/>
          <p:nvPr/>
        </p:nvSpPr>
        <p:spPr>
          <a:xfrm>
            <a:off x="892629" y="2479401"/>
            <a:ext cx="370114" cy="47897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文字方塊 19"/>
          <p:cNvSpPr txBox="1"/>
          <p:nvPr/>
        </p:nvSpPr>
        <p:spPr>
          <a:xfrm>
            <a:off x="102644" y="2023534"/>
            <a:ext cx="4163319" cy="523220"/>
          </a:xfrm>
          <a:prstGeom prst="rect">
            <a:avLst/>
          </a:prstGeom>
          <a:noFill/>
        </p:spPr>
        <p:txBody>
          <a:bodyPr wrap="none" rtlCol="0">
            <a:spAutoFit/>
          </a:bodyPr>
          <a:lstStyle/>
          <a:p>
            <a:r>
              <a:rPr lang="zh-TW" altLang="en-US" sz="2800" b="1" dirty="0">
                <a:solidFill>
                  <a:srgbClr val="CC0000"/>
                </a:solidFill>
                <a:latin typeface="微軟正黑體" panose="020B0604030504040204" pitchFamily="34" charset="-120"/>
                <a:ea typeface="微軟正黑體" panose="020B0604030504040204" pitchFamily="34" charset="-120"/>
              </a:rPr>
              <a:t>患者類型總數（</a:t>
            </a:r>
            <a:r>
              <a:rPr lang="en-US" altLang="zh-TW" sz="2800" b="1" dirty="0">
                <a:solidFill>
                  <a:srgbClr val="CC0000"/>
                </a:solidFill>
                <a:latin typeface="微軟正黑體" panose="020B0604030504040204" pitchFamily="34" charset="-120"/>
                <a:ea typeface="微軟正黑體" panose="020B0604030504040204" pitchFamily="34" charset="-120"/>
              </a:rPr>
              <a:t>p = 12</a:t>
            </a:r>
            <a:r>
              <a:rPr lang="zh-TW" altLang="en-US" sz="2800" b="1" dirty="0">
                <a:solidFill>
                  <a:srgbClr val="CC0000"/>
                </a:solidFill>
                <a:latin typeface="微軟正黑體" panose="020B0604030504040204" pitchFamily="34" charset="-120"/>
                <a:ea typeface="微軟正黑體" panose="020B0604030504040204" pitchFamily="34" charset="-120"/>
              </a:rPr>
              <a:t>）</a:t>
            </a:r>
          </a:p>
        </p:txBody>
      </p:sp>
      <p:sp>
        <p:nvSpPr>
          <p:cNvPr id="21" name="橢圓 20"/>
          <p:cNvSpPr/>
          <p:nvPr/>
        </p:nvSpPr>
        <p:spPr>
          <a:xfrm>
            <a:off x="1701736" y="2456971"/>
            <a:ext cx="370114" cy="47897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文字方塊 21"/>
          <p:cNvSpPr txBox="1"/>
          <p:nvPr/>
        </p:nvSpPr>
        <p:spPr>
          <a:xfrm>
            <a:off x="1341154" y="3137857"/>
            <a:ext cx="4668266" cy="523220"/>
          </a:xfrm>
          <a:prstGeom prst="rect">
            <a:avLst/>
          </a:prstGeom>
          <a:noFill/>
        </p:spPr>
        <p:txBody>
          <a:bodyPr wrap="none" rtlCol="0">
            <a:spAutoFit/>
          </a:bodyPr>
          <a:lstStyle/>
          <a:p>
            <a:r>
              <a:rPr lang="zh-TW" altLang="en-US" sz="2800" b="1" dirty="0">
                <a:solidFill>
                  <a:srgbClr val="CC0000"/>
                </a:solidFill>
                <a:latin typeface="微軟正黑體" panose="020B0604030504040204" pitchFamily="34" charset="-120"/>
                <a:ea typeface="微軟正黑體" panose="020B0604030504040204" pitchFamily="34" charset="-120"/>
              </a:rPr>
              <a:t>疾病劇烈程度總數（</a:t>
            </a:r>
            <a:r>
              <a:rPr lang="en-US" altLang="zh-TW" sz="2800" b="1" dirty="0">
                <a:solidFill>
                  <a:srgbClr val="CC0000"/>
                </a:solidFill>
                <a:latin typeface="微軟正黑體" panose="020B0604030504040204" pitchFamily="34" charset="-120"/>
                <a:ea typeface="微軟正黑體" panose="020B0604030504040204" pitchFamily="34" charset="-120"/>
              </a:rPr>
              <a:t>b = 5</a:t>
            </a:r>
            <a:r>
              <a:rPr lang="zh-TW" altLang="en-US" sz="2800" b="1" dirty="0">
                <a:solidFill>
                  <a:srgbClr val="CC0000"/>
                </a:solidFill>
                <a:latin typeface="微軟正黑體" panose="020B0604030504040204" pitchFamily="34" charset="-120"/>
                <a:ea typeface="微軟正黑體" panose="020B0604030504040204" pitchFamily="34" charset="-120"/>
              </a:rPr>
              <a:t>）</a:t>
            </a:r>
          </a:p>
        </p:txBody>
      </p:sp>
      <p:sp>
        <p:nvSpPr>
          <p:cNvPr id="23" name="橢圓 22"/>
          <p:cNvSpPr/>
          <p:nvPr/>
        </p:nvSpPr>
        <p:spPr>
          <a:xfrm>
            <a:off x="2510843" y="2456971"/>
            <a:ext cx="370114" cy="47897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文字方塊 23"/>
          <p:cNvSpPr txBox="1"/>
          <p:nvPr/>
        </p:nvSpPr>
        <p:spPr>
          <a:xfrm>
            <a:off x="4144627" y="2079526"/>
            <a:ext cx="4935967" cy="523220"/>
          </a:xfrm>
          <a:prstGeom prst="rect">
            <a:avLst/>
          </a:prstGeom>
          <a:noFill/>
        </p:spPr>
        <p:txBody>
          <a:bodyPr wrap="none" rtlCol="0">
            <a:spAutoFit/>
          </a:bodyPr>
          <a:lstStyle/>
          <a:p>
            <a:r>
              <a:rPr lang="zh-TW" altLang="en-US" sz="2800" b="1" dirty="0">
                <a:solidFill>
                  <a:srgbClr val="CC0000"/>
                </a:solidFill>
                <a:latin typeface="微軟正黑體" panose="020B0604030504040204" pitchFamily="34" charset="-120"/>
                <a:ea typeface="微軟正黑體" panose="020B0604030504040204" pitchFamily="34" charset="-120"/>
              </a:rPr>
              <a:t>注射區可用護士總數（</a:t>
            </a:r>
            <a:r>
              <a:rPr lang="en-US" altLang="zh-TW" sz="2800" b="1" dirty="0">
                <a:solidFill>
                  <a:srgbClr val="CC0000"/>
                </a:solidFill>
                <a:latin typeface="微軟正黑體" panose="020B0604030504040204" pitchFamily="34" charset="-120"/>
                <a:ea typeface="微軟正黑體" panose="020B0604030504040204" pitchFamily="34" charset="-120"/>
              </a:rPr>
              <a:t>r = 5</a:t>
            </a:r>
            <a:r>
              <a:rPr lang="zh-TW" altLang="en-US" sz="2800" b="1" dirty="0">
                <a:solidFill>
                  <a:srgbClr val="CC0000"/>
                </a:solidFill>
                <a:latin typeface="微軟正黑體" panose="020B0604030504040204" pitchFamily="34" charset="-120"/>
                <a:ea typeface="微軟正黑體" panose="020B0604030504040204" pitchFamily="34" charset="-120"/>
              </a:rPr>
              <a:t>）</a:t>
            </a:r>
          </a:p>
        </p:txBody>
      </p:sp>
      <p:sp>
        <p:nvSpPr>
          <p:cNvPr id="25" name="橢圓 24"/>
          <p:cNvSpPr/>
          <p:nvPr/>
        </p:nvSpPr>
        <p:spPr>
          <a:xfrm>
            <a:off x="971040" y="4659465"/>
            <a:ext cx="370114" cy="47897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文字方塊 25"/>
          <p:cNvSpPr txBox="1"/>
          <p:nvPr/>
        </p:nvSpPr>
        <p:spPr>
          <a:xfrm>
            <a:off x="1262743" y="4356532"/>
            <a:ext cx="4163319" cy="523220"/>
          </a:xfrm>
          <a:prstGeom prst="rect">
            <a:avLst/>
          </a:prstGeom>
          <a:noFill/>
        </p:spPr>
        <p:txBody>
          <a:bodyPr wrap="none" rtlCol="0">
            <a:spAutoFit/>
          </a:bodyPr>
          <a:lstStyle/>
          <a:p>
            <a:r>
              <a:rPr lang="zh-TW" altLang="en-US" sz="2800" b="1" dirty="0">
                <a:solidFill>
                  <a:srgbClr val="CC0000"/>
                </a:solidFill>
                <a:latin typeface="微軟正黑體" panose="020B0604030504040204" pitchFamily="34" charset="-120"/>
                <a:ea typeface="微軟正黑體" panose="020B0604030504040204" pitchFamily="34" charset="-120"/>
              </a:rPr>
              <a:t>可用椅子總數（</a:t>
            </a:r>
            <a:r>
              <a:rPr lang="en-US" altLang="zh-TW" sz="2800" b="1" dirty="0">
                <a:solidFill>
                  <a:srgbClr val="CC0000"/>
                </a:solidFill>
                <a:latin typeface="微軟正黑體" panose="020B0604030504040204" pitchFamily="34" charset="-120"/>
                <a:ea typeface="微軟正黑體" panose="020B0604030504040204" pitchFamily="34" charset="-120"/>
              </a:rPr>
              <a:t>c = 19</a:t>
            </a:r>
            <a:r>
              <a:rPr lang="zh-TW" altLang="en-US" sz="2800" b="1" dirty="0">
                <a:solidFill>
                  <a:srgbClr val="CC0000"/>
                </a:solidFill>
                <a:latin typeface="微軟正黑體" panose="020B0604030504040204" pitchFamily="34" charset="-120"/>
                <a:ea typeface="微軟正黑體" panose="020B0604030504040204" pitchFamily="34" charset="-120"/>
              </a:rPr>
              <a:t>）</a:t>
            </a:r>
          </a:p>
        </p:txBody>
      </p:sp>
      <p:sp>
        <p:nvSpPr>
          <p:cNvPr id="27" name="文字方塊 26"/>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4987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500"/>
                                        <p:tgtEl>
                                          <p:spTgt spid="2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p:bldP spid="21" grpId="0" animBg="1"/>
      <p:bldP spid="22" grpId="0"/>
      <p:bldP spid="23" grpId="0" animBg="1"/>
      <p:bldP spid="24" grpId="0"/>
      <p:bldP spid="25" grpId="0" animBg="1"/>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p:nvSpPr>
        <p:spPr>
          <a:xfrm>
            <a:off x="205945" y="1678980"/>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限制式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20" name="圖片 19"/>
          <p:cNvPicPr/>
          <p:nvPr/>
        </p:nvPicPr>
        <p:blipFill>
          <a:blip r:embed="rId3"/>
          <a:stretch>
            <a:fillRect/>
          </a:stretch>
        </p:blipFill>
        <p:spPr>
          <a:xfrm>
            <a:off x="3844326" y="182880"/>
            <a:ext cx="8187654" cy="4990816"/>
          </a:xfrm>
          <a:prstGeom prst="rect">
            <a:avLst/>
          </a:prstGeom>
        </p:spPr>
      </p:pic>
      <p:pic>
        <p:nvPicPr>
          <p:cNvPr id="18" name="圖片 17"/>
          <p:cNvPicPr/>
          <p:nvPr/>
        </p:nvPicPr>
        <p:blipFill>
          <a:blip r:embed="rId4"/>
          <a:stretch>
            <a:fillRect/>
          </a:stretch>
        </p:blipFill>
        <p:spPr>
          <a:xfrm>
            <a:off x="627017" y="5032182"/>
            <a:ext cx="11385054" cy="1825818"/>
          </a:xfrm>
          <a:prstGeom prst="rect">
            <a:avLst/>
          </a:prstGeom>
        </p:spPr>
      </p:pic>
      <p:sp>
        <p:nvSpPr>
          <p:cNvPr id="2" name="矩形 1"/>
          <p:cNvSpPr/>
          <p:nvPr/>
        </p:nvSpPr>
        <p:spPr>
          <a:xfrm>
            <a:off x="315497" y="2406800"/>
            <a:ext cx="4023360" cy="1815882"/>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每種類型</a:t>
            </a:r>
            <a:r>
              <a:rPr lang="zh-TW" altLang="en-US" sz="2800" b="1" dirty="0">
                <a:solidFill>
                  <a:prstClr val="black"/>
                </a:solidFill>
                <a:latin typeface="微軟正黑體" panose="020B0604030504040204" pitchFamily="34" charset="-120"/>
                <a:ea typeface="微軟正黑體" panose="020B0604030504040204" pitchFamily="34" charset="-120"/>
              </a:rPr>
              <a:t>病患對於每個疾病劇烈程度比例，分配病患疾病劇烈程度分數的約束條件。</a:t>
            </a:r>
          </a:p>
        </p:txBody>
      </p:sp>
      <p:sp>
        <p:nvSpPr>
          <p:cNvPr id="13" name="橢圓 12"/>
          <p:cNvSpPr/>
          <p:nvPr/>
        </p:nvSpPr>
        <p:spPr>
          <a:xfrm>
            <a:off x="3160737" y="5032182"/>
            <a:ext cx="954063" cy="8095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橢圓 18"/>
          <p:cNvSpPr/>
          <p:nvPr/>
        </p:nvSpPr>
        <p:spPr>
          <a:xfrm>
            <a:off x="8538280" y="5032182"/>
            <a:ext cx="954063" cy="8095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橢圓 20"/>
          <p:cNvSpPr/>
          <p:nvPr/>
        </p:nvSpPr>
        <p:spPr>
          <a:xfrm>
            <a:off x="3160736" y="5849944"/>
            <a:ext cx="954063" cy="8095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橢圓 21"/>
          <p:cNvSpPr/>
          <p:nvPr/>
        </p:nvSpPr>
        <p:spPr>
          <a:xfrm>
            <a:off x="8518371" y="5841682"/>
            <a:ext cx="954063" cy="8095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文字方塊 2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9835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9" grpId="0" animBg="1"/>
      <p:bldP spid="21"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p:nvSpPr>
        <p:spPr>
          <a:xfrm>
            <a:off x="205945" y="1678980"/>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限制式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28500" y="5249117"/>
            <a:ext cx="11818415" cy="1384995"/>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考慮一天中，每種類型病患的需求變化</a:t>
            </a:r>
          </a:p>
          <a:p>
            <a:r>
              <a:rPr lang="zh-TW" altLang="en-US" sz="2800" b="1" dirty="0">
                <a:solidFill>
                  <a:prstClr val="black"/>
                </a:solidFill>
                <a:latin typeface="微軟正黑體" panose="020B0604030504040204" pitchFamily="34" charset="-120"/>
                <a:ea typeface="微軟正黑體" panose="020B0604030504040204" pitchFamily="34" charset="-120"/>
              </a:rPr>
              <a:t>由於癌症中心在病患混合中具有高可變性，因此該約束允許數學模型改變病患混合</a:t>
            </a:r>
          </a:p>
        </p:txBody>
      </p:sp>
      <p:pic>
        <p:nvPicPr>
          <p:cNvPr id="10" name="圖片 9"/>
          <p:cNvPicPr/>
          <p:nvPr/>
        </p:nvPicPr>
        <p:blipFill>
          <a:blip r:embed="rId3"/>
          <a:stretch>
            <a:fillRect/>
          </a:stretch>
        </p:blipFill>
        <p:spPr>
          <a:xfrm>
            <a:off x="470800" y="2324243"/>
            <a:ext cx="10845246" cy="1620996"/>
          </a:xfrm>
          <a:prstGeom prst="rect">
            <a:avLst/>
          </a:prstGeom>
        </p:spPr>
      </p:pic>
      <p:sp>
        <p:nvSpPr>
          <p:cNvPr id="3" name="橢圓 2"/>
          <p:cNvSpPr/>
          <p:nvPr/>
        </p:nvSpPr>
        <p:spPr>
          <a:xfrm>
            <a:off x="4890467" y="2733921"/>
            <a:ext cx="657726" cy="78328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矩形 3"/>
          <p:cNvSpPr/>
          <p:nvPr/>
        </p:nvSpPr>
        <p:spPr>
          <a:xfrm>
            <a:off x="4368012" y="3871319"/>
            <a:ext cx="6029215" cy="523220"/>
          </a:xfrm>
          <a:prstGeom prst="rect">
            <a:avLst/>
          </a:prstGeom>
        </p:spPr>
        <p:txBody>
          <a:bodyPr wrap="none">
            <a:spAutoFit/>
          </a:bodyPr>
          <a:lstStyle/>
          <a:p>
            <a:r>
              <a:rPr lang="zh-TW" altLang="en-US" sz="2800" b="1" dirty="0">
                <a:solidFill>
                  <a:srgbClr val="CC0000"/>
                </a:solidFill>
                <a:latin typeface="微軟正黑體" panose="020B0604030504040204" pitchFamily="34" charset="-120"/>
                <a:ea typeface="微軟正黑體" panose="020B0604030504040204" pitchFamily="34" charset="-120"/>
              </a:rPr>
              <a:t>每天進入系統的</a:t>
            </a:r>
            <a:r>
              <a:rPr lang="en-US" altLang="zh-TW" sz="2800" b="1" dirty="0">
                <a:solidFill>
                  <a:srgbClr val="CC0000"/>
                </a:solidFill>
                <a:latin typeface="微軟正黑體" panose="020B0604030504040204" pitchFamily="34" charset="-120"/>
                <a:ea typeface="微軟正黑體" panose="020B0604030504040204" pitchFamily="34" charset="-120"/>
              </a:rPr>
              <a:t>j</a:t>
            </a:r>
            <a:r>
              <a:rPr lang="zh-TW" altLang="en-US" sz="2800" b="1" dirty="0">
                <a:solidFill>
                  <a:srgbClr val="CC0000"/>
                </a:solidFill>
                <a:latin typeface="微軟正黑體" panose="020B0604030504040204" pitchFamily="34" charset="-120"/>
                <a:ea typeface="微軟正黑體" panose="020B0604030504040204" pitchFamily="34" charset="-120"/>
              </a:rPr>
              <a:t>型患者數量的百分比</a:t>
            </a:r>
          </a:p>
        </p:txBody>
      </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5972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p:nvSpPr>
        <p:spPr>
          <a:xfrm>
            <a:off x="205945" y="1678980"/>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限制式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425049" y="4416757"/>
            <a:ext cx="11818415" cy="523220"/>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為了在護士</a:t>
            </a:r>
            <a:r>
              <a:rPr lang="zh-TW" altLang="en-US" sz="2800" b="1" dirty="0" smtClean="0">
                <a:solidFill>
                  <a:prstClr val="black"/>
                </a:solidFill>
                <a:latin typeface="微軟正黑體" panose="020B0604030504040204" pitchFamily="34" charset="-120"/>
                <a:ea typeface="微軟正黑體" panose="020B0604030504040204" pitchFamily="34" charset="-120"/>
              </a:rPr>
              <a:t>間平均的</a:t>
            </a:r>
            <a:r>
              <a:rPr lang="zh-TW" altLang="en-US" sz="2800" b="1" dirty="0">
                <a:solidFill>
                  <a:prstClr val="black"/>
                </a:solidFill>
                <a:latin typeface="微軟正黑體" panose="020B0604030504040204" pitchFamily="34" charset="-120"/>
                <a:ea typeface="微軟正黑體" panose="020B0604030504040204" pitchFamily="34" charset="-120"/>
              </a:rPr>
              <a:t>分配病患，</a:t>
            </a:r>
            <a:r>
              <a:rPr lang="zh-TW" altLang="en-US" sz="2800" b="1" dirty="0" smtClean="0">
                <a:solidFill>
                  <a:prstClr val="black"/>
                </a:solidFill>
                <a:latin typeface="微軟正黑體" panose="020B0604030504040204" pitchFamily="34" charset="-120"/>
                <a:ea typeface="微軟正黑體" panose="020B0604030504040204" pitchFamily="34" charset="-120"/>
              </a:rPr>
              <a:t>考慮疾病劇烈程度來</a:t>
            </a:r>
            <a:r>
              <a:rPr lang="zh-TW" altLang="en-US" sz="2800" b="1" dirty="0">
                <a:solidFill>
                  <a:prstClr val="black"/>
                </a:solidFill>
                <a:latin typeface="微軟正黑體" panose="020B0604030504040204" pitchFamily="34" charset="-120"/>
                <a:ea typeface="微軟正黑體" panose="020B0604030504040204" pitchFamily="34" charset="-120"/>
              </a:rPr>
              <a:t>分類病患</a:t>
            </a:r>
          </a:p>
        </p:txBody>
      </p:sp>
      <p:pic>
        <p:nvPicPr>
          <p:cNvPr id="13" name="圖片 12"/>
          <p:cNvPicPr/>
          <p:nvPr/>
        </p:nvPicPr>
        <p:blipFill>
          <a:blip r:embed="rId3"/>
          <a:stretch>
            <a:fillRect/>
          </a:stretch>
        </p:blipFill>
        <p:spPr>
          <a:xfrm>
            <a:off x="371004" y="2247278"/>
            <a:ext cx="10899291" cy="1542860"/>
          </a:xfrm>
          <a:prstGeom prst="rect">
            <a:avLst/>
          </a:prstGeom>
        </p:spPr>
      </p:pic>
      <p:sp>
        <p:nvSpPr>
          <p:cNvPr id="18" name="矩形 17"/>
          <p:cNvSpPr/>
          <p:nvPr/>
        </p:nvSpPr>
        <p:spPr>
          <a:xfrm>
            <a:off x="425049" y="5226257"/>
            <a:ext cx="9770511" cy="954107"/>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在任何</a:t>
            </a:r>
            <a:r>
              <a:rPr lang="zh-TW" altLang="en-US" sz="2800" b="1" dirty="0" smtClean="0">
                <a:solidFill>
                  <a:prstClr val="black"/>
                </a:solidFill>
                <a:latin typeface="微軟正黑體" panose="020B0604030504040204" pitchFamily="34" charset="-120"/>
                <a:ea typeface="微軟正黑體" panose="020B0604030504040204" pitchFamily="34" charset="-120"/>
              </a:rPr>
              <a:t>時間點，分</a:t>
            </a:r>
            <a:r>
              <a:rPr lang="zh-TW" altLang="en-US" sz="2800" b="1" dirty="0">
                <a:solidFill>
                  <a:prstClr val="black"/>
                </a:solidFill>
                <a:latin typeface="微軟正黑體" panose="020B0604030504040204" pitchFamily="34" charset="-120"/>
                <a:ea typeface="微軟正黑體" panose="020B0604030504040204" pitchFamily="34" charset="-120"/>
              </a:rPr>
              <a:t>配給護士的患者（新患者和連續患者</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其總疾病劇烈程度應小於或等於</a:t>
            </a:r>
            <a:r>
              <a:rPr lang="en-US" altLang="zh-TW" sz="2800" b="1" dirty="0">
                <a:solidFill>
                  <a:prstClr val="black"/>
                </a:solidFill>
                <a:latin typeface="微軟正黑體" panose="020B0604030504040204" pitchFamily="34" charset="-120"/>
                <a:ea typeface="微軟正黑體" panose="020B0604030504040204" pitchFamily="34" charset="-120"/>
              </a:rPr>
              <a:t>15</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9" name="文字方塊 18"/>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8616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p:nvSpPr>
        <p:spPr>
          <a:xfrm>
            <a:off x="205945" y="1678980"/>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限制式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425050" y="4416757"/>
            <a:ext cx="10159130" cy="954107"/>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在一天中，分配給護士的患者，</a:t>
            </a:r>
            <a:r>
              <a:rPr lang="zh-TW" altLang="en-US" sz="2800" b="1" dirty="0" smtClean="0">
                <a:solidFill>
                  <a:prstClr val="black"/>
                </a:solidFill>
                <a:latin typeface="微軟正黑體" panose="020B0604030504040204" pitchFamily="34" charset="-120"/>
                <a:ea typeface="微軟正黑體" panose="020B0604030504040204" pitchFamily="34" charset="-120"/>
              </a:rPr>
              <a:t>累積的疾病劇烈程度分數應</a:t>
            </a:r>
            <a:r>
              <a:rPr lang="zh-TW" altLang="en-US" sz="2800" b="1" dirty="0">
                <a:solidFill>
                  <a:prstClr val="black"/>
                </a:solidFill>
                <a:latin typeface="微軟正黑體" panose="020B0604030504040204" pitchFamily="34" charset="-120"/>
                <a:ea typeface="微軟正黑體" panose="020B0604030504040204" pitchFamily="34" charset="-120"/>
              </a:rPr>
              <a:t>小於或等於</a:t>
            </a:r>
            <a:r>
              <a:rPr lang="en-US" altLang="zh-TW" sz="2800" b="1" dirty="0">
                <a:solidFill>
                  <a:prstClr val="black"/>
                </a:solidFill>
                <a:latin typeface="微軟正黑體" panose="020B0604030504040204" pitchFamily="34" charset="-120"/>
                <a:ea typeface="微軟正黑體" panose="020B0604030504040204" pitchFamily="34" charset="-120"/>
              </a:rPr>
              <a:t>20</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pic>
        <p:nvPicPr>
          <p:cNvPr id="19" name="圖片 18"/>
          <p:cNvPicPr/>
          <p:nvPr/>
        </p:nvPicPr>
        <p:blipFill>
          <a:blip r:embed="rId3"/>
          <a:stretch>
            <a:fillRect/>
          </a:stretch>
        </p:blipFill>
        <p:spPr>
          <a:xfrm>
            <a:off x="627016" y="2488480"/>
            <a:ext cx="11054443" cy="1272861"/>
          </a:xfrm>
          <a:prstGeom prst="rect">
            <a:avLst/>
          </a:prstGeom>
        </p:spPr>
      </p:pic>
      <p:sp>
        <p:nvSpPr>
          <p:cNvPr id="10" name="文字方塊 9"/>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35507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字方塊 11"/>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205945" y="1414982"/>
            <a:ext cx="11416430" cy="523220"/>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自變量：心率、</a:t>
            </a:r>
            <a:r>
              <a:rPr lang="en-US" altLang="zh-TW" sz="2800" b="1" dirty="0">
                <a:solidFill>
                  <a:prstClr val="black"/>
                </a:solidFill>
                <a:latin typeface="微軟正黑體" panose="020B0604030504040204" pitchFamily="34" charset="-120"/>
                <a:ea typeface="微軟正黑體" panose="020B0604030504040204" pitchFamily="34" charset="-120"/>
              </a:rPr>
              <a:t>ECG</a:t>
            </a:r>
            <a:r>
              <a:rPr lang="zh-TW" altLang="en-US" sz="2800" b="1" dirty="0">
                <a:solidFill>
                  <a:prstClr val="black"/>
                </a:solidFill>
                <a:latin typeface="微軟正黑體" panose="020B0604030504040204" pitchFamily="34" charset="-120"/>
                <a:ea typeface="微軟正黑體" panose="020B0604030504040204" pitchFamily="34" charset="-120"/>
              </a:rPr>
              <a:t>、呼吸頻率、患者人數、疾病劇烈程度和護士</a:t>
            </a:r>
            <a:r>
              <a:rPr lang="en-US" altLang="zh-TW" sz="2800" b="1" dirty="0" smtClean="0">
                <a:solidFill>
                  <a:prstClr val="black"/>
                </a:solidFill>
                <a:latin typeface="微軟正黑體" panose="020B0604030504040204" pitchFamily="34" charset="-120"/>
                <a:ea typeface="微軟正黑體" panose="020B0604030504040204" pitchFamily="34" charset="-120"/>
              </a:rPr>
              <a:t>ID</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205945" y="2127939"/>
            <a:ext cx="3897221" cy="523220"/>
          </a:xfrm>
          <a:prstGeom prst="rect">
            <a:avLst/>
          </a:prstGeom>
        </p:spPr>
        <p:txBody>
          <a:bodyPr wrap="none">
            <a:spAutoFit/>
          </a:bodyPr>
          <a:lstStyle/>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因變量：</a:t>
            </a:r>
            <a:r>
              <a:rPr lang="en-US" altLang="zh-TW" sz="2800" b="1" dirty="0">
                <a:solidFill>
                  <a:prstClr val="black"/>
                </a:solidFill>
                <a:latin typeface="微軟正黑體" panose="020B0604030504040204" pitchFamily="34" charset="-120"/>
                <a:ea typeface="微軟正黑體" panose="020B0604030504040204" pitchFamily="34" charset="-120"/>
              </a:rPr>
              <a:t>NASA-TLX</a:t>
            </a:r>
          </a:p>
        </p:txBody>
      </p:sp>
      <p:sp>
        <p:nvSpPr>
          <p:cNvPr id="10" name="矩形 9"/>
          <p:cNvSpPr/>
          <p:nvPr/>
        </p:nvSpPr>
        <p:spPr>
          <a:xfrm>
            <a:off x="205945" y="2840896"/>
            <a:ext cx="11422380" cy="523220"/>
          </a:xfrm>
          <a:prstGeom prst="rect">
            <a:avLst/>
          </a:prstGeom>
        </p:spPr>
        <p:txBody>
          <a:bodyPr wrap="square">
            <a:spAutoFit/>
          </a:bodyPr>
          <a:lstStyle/>
          <a:p>
            <a:pPr marL="457200" indent="-457200">
              <a:spcAft>
                <a:spcPts val="0"/>
              </a:spcAft>
              <a:buClr>
                <a:schemeClr val="tx1"/>
              </a:buClr>
              <a:buFont typeface="Wingdings" panose="05000000000000000000" pitchFamily="2" charset="2"/>
              <a:buChar char="ü"/>
            </a:pPr>
            <a:r>
              <a:rPr lang="zh-TW" altLang="zh-TW" sz="2800" b="1" dirty="0">
                <a:solidFill>
                  <a:schemeClr val="accent2">
                    <a:lumMod val="75000"/>
                  </a:schemeClr>
                </a:solidFill>
                <a:latin typeface="微軟正黑體" panose="020B0604030504040204" pitchFamily="34" charset="-120"/>
                <a:ea typeface="微軟正黑體" panose="020B0604030504040204" pitchFamily="34" charset="-120"/>
              </a:rPr>
              <a:t>患者人數</a:t>
            </a:r>
            <a:r>
              <a:rPr lang="zh-TW" altLang="zh-TW" sz="2800" b="1" dirty="0">
                <a:solidFill>
                  <a:prstClr val="black"/>
                </a:solidFill>
                <a:latin typeface="微軟正黑體" panose="020B0604030504040204" pitchFamily="34" charset="-120"/>
                <a:ea typeface="微軟正黑體" panose="020B0604030504040204" pitchFamily="34" charset="-120"/>
              </a:rPr>
              <a:t>與</a:t>
            </a:r>
            <a:r>
              <a:rPr lang="zh-TW" altLang="zh-TW" sz="2800" b="1" dirty="0">
                <a:solidFill>
                  <a:schemeClr val="accent2">
                    <a:lumMod val="75000"/>
                  </a:schemeClr>
                </a:solidFill>
                <a:latin typeface="微軟正黑體" panose="020B0604030504040204" pitchFamily="34" charset="-120"/>
                <a:ea typeface="微軟正黑體" panose="020B0604030504040204" pitchFamily="34" charset="-120"/>
              </a:rPr>
              <a:t>劇烈程度</a:t>
            </a:r>
            <a:r>
              <a:rPr lang="zh-TW" altLang="zh-TW" sz="2800" b="1" dirty="0">
                <a:solidFill>
                  <a:prstClr val="black"/>
                </a:solidFill>
                <a:latin typeface="微軟正黑體" panose="020B0604030504040204" pitchFamily="34" charset="-120"/>
                <a:ea typeface="微軟正黑體" panose="020B0604030504040204" pitchFamily="34" charset="-120"/>
              </a:rPr>
              <a:t>之間存在正相關</a:t>
            </a:r>
            <a:r>
              <a:rPr lang="en-US" altLang="zh-TW" sz="2800" b="1" dirty="0">
                <a:solidFill>
                  <a:prstClr val="black"/>
                </a:solidFill>
                <a:latin typeface="微軟正黑體" panose="020B0604030504040204" pitchFamily="34" charset="-120"/>
                <a:ea typeface="微軟正黑體" panose="020B0604030504040204" pitchFamily="34" charset="-120"/>
              </a:rPr>
              <a:t>(ρ = 0.927; p-value = </a:t>
            </a:r>
            <a:r>
              <a:rPr lang="en-US" altLang="zh-TW" sz="2800" b="1" dirty="0" smtClean="0">
                <a:solidFill>
                  <a:prstClr val="black"/>
                </a:solidFill>
                <a:latin typeface="微軟正黑體" panose="020B0604030504040204" pitchFamily="34" charset="-120"/>
                <a:ea typeface="微軟正黑體" panose="020B0604030504040204" pitchFamily="34" charset="-120"/>
              </a:rPr>
              <a:t>0.000)</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11" name="圖片 10"/>
          <p:cNvPicPr/>
          <p:nvPr/>
        </p:nvPicPr>
        <p:blipFill>
          <a:blip r:embed="rId3"/>
          <a:stretch>
            <a:fillRect/>
          </a:stretch>
        </p:blipFill>
        <p:spPr>
          <a:xfrm>
            <a:off x="-1" y="3553854"/>
            <a:ext cx="12191999" cy="2455060"/>
          </a:xfrm>
          <a:prstGeom prst="rect">
            <a:avLst/>
          </a:prstGeom>
        </p:spPr>
      </p:pic>
      <p:sp>
        <p:nvSpPr>
          <p:cNvPr id="13" name="矩形 12"/>
          <p:cNvSpPr/>
          <p:nvPr/>
        </p:nvSpPr>
        <p:spPr>
          <a:xfrm>
            <a:off x="199995" y="5831008"/>
            <a:ext cx="11422380" cy="954107"/>
          </a:xfrm>
          <a:prstGeom prst="rect">
            <a:avLst/>
          </a:prstGeom>
        </p:spPr>
        <p:txBody>
          <a:bodyPr wrap="square">
            <a:spAutoFit/>
          </a:bodyPr>
          <a:lstStyle/>
          <a:p>
            <a:pPr marL="457200" indent="-457200">
              <a:spcAft>
                <a:spcPts val="0"/>
              </a:spcAft>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為了避免多重共線性所產生的問題，</a:t>
            </a:r>
            <a:r>
              <a:rPr lang="zh-TW" altLang="en-US" sz="2800" b="1" dirty="0">
                <a:solidFill>
                  <a:schemeClr val="accent2">
                    <a:lumMod val="75000"/>
                  </a:schemeClr>
                </a:solidFill>
                <a:latin typeface="微軟正黑體" panose="020B0604030504040204" pitchFamily="34" charset="-120"/>
                <a:ea typeface="微軟正黑體" panose="020B0604030504040204" pitchFamily="34" charset="-120"/>
              </a:rPr>
              <a:t>刪除了疾病劇烈程度的變量</a:t>
            </a:r>
            <a:r>
              <a:rPr lang="zh-TW" altLang="en-US" sz="2800" b="1" dirty="0">
                <a:solidFill>
                  <a:prstClr val="black"/>
                </a:solidFill>
                <a:latin typeface="微軟正黑體" panose="020B0604030504040204" pitchFamily="34" charset="-120"/>
                <a:ea typeface="微軟正黑體" panose="020B0604030504040204" pitchFamily="34" charset="-120"/>
              </a:rPr>
              <a:t>，將</a:t>
            </a:r>
            <a:r>
              <a:rPr lang="zh-TW" altLang="en-US" sz="2800" b="1" dirty="0" smtClean="0">
                <a:solidFill>
                  <a:prstClr val="black"/>
                </a:solidFill>
                <a:latin typeface="微軟正黑體" panose="020B0604030504040204" pitchFamily="34" charset="-120"/>
                <a:ea typeface="微軟正黑體" panose="020B0604030504040204" pitchFamily="34" charset="-120"/>
              </a:rPr>
              <a:t>他利用在</a:t>
            </a:r>
            <a:r>
              <a:rPr lang="zh-TW" altLang="en-US" sz="2800" b="1" dirty="0">
                <a:solidFill>
                  <a:prstClr val="black"/>
                </a:solidFill>
                <a:latin typeface="微軟正黑體" panose="020B0604030504040204" pitchFamily="34" charset="-120"/>
                <a:ea typeface="微軟正黑體" panose="020B0604030504040204" pitchFamily="34" charset="-120"/>
              </a:rPr>
              <a:t>數學模型中</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8" name="圓角矩形 17"/>
          <p:cNvSpPr/>
          <p:nvPr/>
        </p:nvSpPr>
        <p:spPr>
          <a:xfrm>
            <a:off x="4313684" y="4556312"/>
            <a:ext cx="1441045" cy="379913"/>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852529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字方塊 11"/>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mc:AlternateContent xmlns:mc="http://schemas.openxmlformats.org/markup-compatibility/2006" xmlns:a14="http://schemas.microsoft.com/office/drawing/2010/main">
        <mc:Choice Requires="a14">
          <p:sp>
            <p:nvSpPr>
              <p:cNvPr id="5" name="矩形 4"/>
              <p:cNvSpPr/>
              <p:nvPr/>
            </p:nvSpPr>
            <p:spPr>
              <a:xfrm>
                <a:off x="205945" y="1586169"/>
                <a:ext cx="10853942" cy="1394741"/>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利用患者人數、心率、呼吸頻率、</a:t>
                </a:r>
                <a:r>
                  <a:rPr lang="en-US" altLang="zh-TW" sz="2800" b="1" dirty="0" smtClean="0">
                    <a:solidFill>
                      <a:prstClr val="black"/>
                    </a:solidFill>
                    <a:latin typeface="微軟正黑體" panose="020B0604030504040204" pitchFamily="34" charset="-120"/>
                    <a:ea typeface="微軟正黑體" panose="020B0604030504040204" pitchFamily="34" charset="-120"/>
                  </a:rPr>
                  <a:t>ECG</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計算</a:t>
                </a:r>
                <a:r>
                  <a:rPr lang="zh-TW" altLang="en-US" sz="2800" b="1" dirty="0">
                    <a:solidFill>
                      <a:prstClr val="black"/>
                    </a:solidFill>
                    <a:latin typeface="微軟正黑體" panose="020B0604030504040204" pitchFamily="34" charset="-120"/>
                    <a:ea typeface="微軟正黑體" panose="020B0604030504040204" pitchFamily="34" charset="-120"/>
                  </a:rPr>
                  <a:t>了一個回歸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模型，來預測心理負荷</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NASA-TLX</a:t>
                </a:r>
                <a:r>
                  <a:rPr lang="zh-TW" altLang="en-US" sz="2800" b="1" dirty="0" smtClean="0">
                    <a:solidFill>
                      <a:prstClr val="black"/>
                    </a:solidFill>
                    <a:latin typeface="微軟正黑體" panose="020B0604030504040204" pitchFamily="34" charset="-120"/>
                    <a:ea typeface="微軟正黑體" panose="020B0604030504040204" pitchFamily="34" charset="-120"/>
                  </a:rPr>
                  <a:t>）計算出來的值，發現回歸方程式為顯著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14:m>
                  <m:oMath xmlns:m="http://schemas.openxmlformats.org/officeDocument/2006/math">
                    <m:sSup>
                      <m:sSupPr>
                        <m:ctrlPr>
                          <a:rPr lang="en-US" altLang="zh-TW" sz="2800" b="1" i="1" smtClean="0">
                            <a:solidFill>
                              <a:prstClr val="black"/>
                            </a:solidFill>
                            <a:latin typeface="Cambria Math" panose="02040503050406030204" pitchFamily="18" charset="0"/>
                            <a:ea typeface="微軟正黑體" panose="020B0604030504040204" pitchFamily="34" charset="-120"/>
                          </a:rPr>
                        </m:ctrlPr>
                      </m:sSupPr>
                      <m:e>
                        <m:r>
                          <a:rPr lang="en-US" altLang="zh-TW" sz="2800" b="1" i="1" smtClean="0">
                            <a:solidFill>
                              <a:prstClr val="black"/>
                            </a:solidFill>
                            <a:latin typeface="Cambria Math" panose="02040503050406030204" pitchFamily="18" charset="0"/>
                            <a:ea typeface="微軟正黑體" panose="020B0604030504040204" pitchFamily="34" charset="-120"/>
                          </a:rPr>
                          <m:t>𝑹</m:t>
                        </m:r>
                      </m:e>
                      <m:sup>
                        <m:r>
                          <a:rPr lang="en-US" altLang="zh-TW" sz="2800" b="1" i="1" smtClean="0">
                            <a:solidFill>
                              <a:prstClr val="black"/>
                            </a:solidFill>
                            <a:latin typeface="Cambria Math" panose="02040503050406030204" pitchFamily="18" charset="0"/>
                            <a:ea typeface="微軟正黑體" panose="020B0604030504040204" pitchFamily="34" charset="-120"/>
                          </a:rPr>
                          <m:t>𝟐</m:t>
                        </m:r>
                      </m:sup>
                    </m:sSup>
                  </m:oMath>
                </a14:m>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36.47</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mc:Choice>
        <mc:Fallback xmlns="">
          <p:sp>
            <p:nvSpPr>
              <p:cNvPr id="5" name="矩形 4"/>
              <p:cNvSpPr>
                <a:spLocks noRot="1" noChangeAspect="1" noMove="1" noResize="1" noEditPoints="1" noAdjustHandles="1" noChangeArrowheads="1" noChangeShapeType="1" noTextEdit="1"/>
              </p:cNvSpPr>
              <p:nvPr/>
            </p:nvSpPr>
            <p:spPr>
              <a:xfrm>
                <a:off x="205945" y="1586169"/>
                <a:ext cx="10853942" cy="1394741"/>
              </a:xfrm>
              <a:prstGeom prst="rect">
                <a:avLst/>
              </a:prstGeom>
              <a:blipFill>
                <a:blip r:embed="rId3"/>
                <a:stretch>
                  <a:fillRect l="-1011" t="-3930" b="-11354"/>
                </a:stretch>
              </a:blipFill>
            </p:spPr>
            <p:txBody>
              <a:bodyPr/>
              <a:lstStyle/>
              <a:p>
                <a:r>
                  <a:rPr lang="zh-TW" altLang="en-US">
                    <a:noFill/>
                  </a:rPr>
                  <a:t> </a:t>
                </a:r>
              </a:p>
            </p:txBody>
          </p:sp>
        </mc:Fallback>
      </mc:AlternateContent>
      <p:pic>
        <p:nvPicPr>
          <p:cNvPr id="13" name="圖片 12"/>
          <p:cNvPicPr/>
          <p:nvPr/>
        </p:nvPicPr>
        <p:blipFill>
          <a:blip r:embed="rId4"/>
          <a:stretch>
            <a:fillRect/>
          </a:stretch>
        </p:blipFill>
        <p:spPr>
          <a:xfrm>
            <a:off x="517466" y="3276099"/>
            <a:ext cx="11107783" cy="3261059"/>
          </a:xfrm>
          <a:prstGeom prst="rect">
            <a:avLst/>
          </a:prstGeom>
        </p:spPr>
      </p:pic>
      <p:sp>
        <p:nvSpPr>
          <p:cNvPr id="2" name="圓角矩形 1"/>
          <p:cNvSpPr/>
          <p:nvPr/>
        </p:nvSpPr>
        <p:spPr>
          <a:xfrm>
            <a:off x="10365944" y="4080462"/>
            <a:ext cx="1106905" cy="363202"/>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734800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字方塊 11"/>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0" y="1913562"/>
            <a:ext cx="12050675"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個別回歸係數的邊際檢定</a:t>
            </a:r>
            <a:r>
              <a:rPr lang="en-US" altLang="zh-TW" sz="2800" b="1" dirty="0">
                <a:solidFill>
                  <a:prstClr val="black"/>
                </a:solidFill>
                <a:latin typeface="微軟正黑體" panose="020B0604030504040204" pitchFamily="34" charset="-120"/>
                <a:ea typeface="微軟正黑體" panose="020B0604030504040204" pitchFamily="34" charset="-120"/>
              </a:rPr>
              <a:t>(t test)</a:t>
            </a:r>
            <a:r>
              <a:rPr lang="zh-TW" altLang="en-US" sz="2800" b="1" dirty="0">
                <a:solidFill>
                  <a:prstClr val="black"/>
                </a:solidFill>
                <a:latin typeface="微軟正黑體" panose="020B0604030504040204" pitchFamily="34" charset="-120"/>
                <a:ea typeface="微軟正黑體" panose="020B0604030504040204" pitchFamily="34" charset="-120"/>
              </a:rPr>
              <a:t>：對於</a:t>
            </a:r>
            <a:r>
              <a:rPr lang="en-US" altLang="zh-TW" sz="2800" b="1" dirty="0">
                <a:solidFill>
                  <a:prstClr val="black"/>
                </a:solidFill>
                <a:latin typeface="微軟正黑體" panose="020B0604030504040204" pitchFamily="34" charset="-120"/>
                <a:ea typeface="微軟正黑體" panose="020B0604030504040204" pitchFamily="34" charset="-120"/>
              </a:rPr>
              <a:t>p</a:t>
            </a:r>
            <a:r>
              <a:rPr lang="zh-TW" altLang="en-US" sz="2800" b="1" dirty="0">
                <a:solidFill>
                  <a:prstClr val="black"/>
                </a:solidFill>
                <a:latin typeface="微軟正黑體" panose="020B0604030504040204" pitchFamily="34" charset="-120"/>
                <a:ea typeface="微軟正黑體" panose="020B0604030504040204" pitchFamily="34" charset="-120"/>
              </a:rPr>
              <a:t>值</a:t>
            </a:r>
            <a:r>
              <a:rPr lang="en-US" altLang="zh-TW" sz="2800" b="1" dirty="0">
                <a:solidFill>
                  <a:prstClr val="black"/>
                </a:solidFill>
                <a:latin typeface="微軟正黑體" panose="020B0604030504040204" pitchFamily="34" charset="-120"/>
                <a:ea typeface="微軟正黑體" panose="020B0604030504040204" pitchFamily="34" charset="-120"/>
              </a:rPr>
              <a:t>&lt;0.1</a:t>
            </a:r>
            <a:r>
              <a:rPr lang="zh-TW" altLang="en-US" sz="2800" b="1" dirty="0">
                <a:solidFill>
                  <a:prstClr val="black"/>
                </a:solidFill>
                <a:latin typeface="微軟正黑體" panose="020B0604030504040204" pitchFamily="34" charset="-120"/>
                <a:ea typeface="微軟正黑體" panose="020B0604030504040204" pitchFamily="34" charset="-120"/>
              </a:rPr>
              <a:t>的模型，係數是有意義的</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基於人為因素，因此認為</a:t>
            </a:r>
            <a:r>
              <a:rPr lang="en-US" altLang="zh-TW" sz="2800" b="1" dirty="0">
                <a:solidFill>
                  <a:prstClr val="black"/>
                </a:solidFill>
                <a:latin typeface="微軟正黑體" panose="020B0604030504040204" pitchFamily="34" charset="-120"/>
                <a:ea typeface="微軟正黑體" panose="020B0604030504040204" pitchFamily="34" charset="-120"/>
              </a:rPr>
              <a:t>p</a:t>
            </a:r>
            <a:r>
              <a:rPr lang="zh-TW" altLang="en-US" sz="2800" b="1" dirty="0">
                <a:solidFill>
                  <a:prstClr val="black"/>
                </a:solidFill>
                <a:latin typeface="微軟正黑體" panose="020B0604030504040204" pitchFamily="34" charset="-120"/>
                <a:ea typeface="微軟正黑體" panose="020B0604030504040204" pitchFamily="34" charset="-120"/>
              </a:rPr>
              <a:t>值小於</a:t>
            </a:r>
            <a:r>
              <a:rPr lang="en-US" altLang="zh-TW" sz="2800" b="1" dirty="0">
                <a:solidFill>
                  <a:prstClr val="black"/>
                </a:solidFill>
                <a:latin typeface="微軟正黑體" panose="020B0604030504040204" pitchFamily="34" charset="-120"/>
                <a:ea typeface="微軟正黑體" panose="020B0604030504040204" pitchFamily="34" charset="-120"/>
              </a:rPr>
              <a:t>0.1</a:t>
            </a:r>
            <a:r>
              <a:rPr lang="zh-TW" altLang="en-US" sz="2800" b="1" dirty="0">
                <a:solidFill>
                  <a:prstClr val="black"/>
                </a:solidFill>
                <a:latin typeface="微軟正黑體" panose="020B0604030504040204" pitchFamily="34" charset="-120"/>
                <a:ea typeface="微軟正黑體" panose="020B0604030504040204" pitchFamily="34" charset="-120"/>
              </a:rPr>
              <a:t>，而不是傳統的閾值</a:t>
            </a:r>
            <a:r>
              <a:rPr lang="en-US" altLang="zh-TW" sz="2800" b="1" dirty="0">
                <a:solidFill>
                  <a:prstClr val="black"/>
                </a:solidFill>
                <a:latin typeface="微軟正黑體" panose="020B0604030504040204" pitchFamily="34" charset="-120"/>
                <a:ea typeface="微軟正黑體" panose="020B0604030504040204" pitchFamily="34" charset="-120"/>
              </a:rPr>
              <a:t>0.05)</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10" name="圖片 9"/>
          <p:cNvPicPr/>
          <p:nvPr/>
        </p:nvPicPr>
        <p:blipFill>
          <a:blip r:embed="rId3"/>
          <a:stretch>
            <a:fillRect/>
          </a:stretch>
        </p:blipFill>
        <p:spPr>
          <a:xfrm>
            <a:off x="120250" y="4076745"/>
            <a:ext cx="12071750" cy="2307770"/>
          </a:xfrm>
          <a:prstGeom prst="rect">
            <a:avLst/>
          </a:prstGeom>
        </p:spPr>
      </p:pic>
      <p:sp>
        <p:nvSpPr>
          <p:cNvPr id="18" name="矩形 17"/>
          <p:cNvSpPr/>
          <p:nvPr/>
        </p:nvSpPr>
        <p:spPr>
          <a:xfrm>
            <a:off x="11075" y="3050055"/>
            <a:ext cx="12050675"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方差膨脹因子（</a:t>
            </a:r>
            <a:r>
              <a:rPr lang="en-US" altLang="zh-TW" sz="2800" b="1" dirty="0">
                <a:solidFill>
                  <a:prstClr val="black"/>
                </a:solidFill>
                <a:latin typeface="微軟正黑體" panose="020B0604030504040204" pitchFamily="34" charset="-120"/>
                <a:ea typeface="微軟正黑體" panose="020B0604030504040204" pitchFamily="34" charset="-120"/>
              </a:rPr>
              <a:t>VIF</a:t>
            </a:r>
            <a:r>
              <a:rPr lang="zh-TW" altLang="en-US" sz="2800" b="1" dirty="0">
                <a:solidFill>
                  <a:prstClr val="black"/>
                </a:solidFill>
                <a:latin typeface="微軟正黑體" panose="020B0604030504040204" pitchFamily="34" charset="-120"/>
                <a:ea typeface="微軟正黑體" panose="020B0604030504040204" pitchFamily="34" charset="-120"/>
              </a:rPr>
              <a:t>）小於</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，表示自變量之間沒有多重共線性</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0635916" y="4892842"/>
            <a:ext cx="1414759" cy="131545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81523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144379" y="3240511"/>
            <a:ext cx="11831909"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提出</a:t>
            </a:r>
            <a:r>
              <a:rPr lang="zh-TW" altLang="en-US" sz="2800" b="1" dirty="0">
                <a:solidFill>
                  <a:prstClr val="black"/>
                </a:solidFill>
                <a:latin typeface="微軟正黑體" panose="020B0604030504040204" pitchFamily="34" charset="-120"/>
                <a:ea typeface="微軟正黑體" panose="020B0604030504040204" pitchFamily="34" charset="-120"/>
              </a:rPr>
              <a:t>結合模擬與多目標最佳化的</a:t>
            </a:r>
            <a:r>
              <a:rPr lang="zh-TW" altLang="en-US" sz="2800" b="1" dirty="0">
                <a:solidFill>
                  <a:schemeClr val="accent2">
                    <a:lumMod val="50000"/>
                  </a:schemeClr>
                </a:solidFill>
                <a:latin typeface="微軟正黑體" panose="020B0604030504040204" pitchFamily="34" charset="-120"/>
                <a:ea typeface="微軟正黑體" panose="020B0604030504040204" pitchFamily="34" charset="-120"/>
              </a:rPr>
              <a:t>啟發</a:t>
            </a:r>
            <a:r>
              <a:rPr lang="zh-TW" altLang="en-US" sz="2800" b="1" dirty="0" smtClean="0">
                <a:solidFill>
                  <a:schemeClr val="accent2">
                    <a:lumMod val="50000"/>
                  </a:schemeClr>
                </a:solidFill>
                <a:latin typeface="微軟正黑體" panose="020B0604030504040204" pitchFamily="34" charset="-120"/>
                <a:ea typeface="微軟正黑體" panose="020B0604030504040204" pitchFamily="34" charset="-120"/>
              </a:rPr>
              <a:t>式</a:t>
            </a:r>
            <a:r>
              <a:rPr lang="zh-TW" altLang="en-US" sz="2800" b="1" dirty="0">
                <a:solidFill>
                  <a:schemeClr val="accent2">
                    <a:lumMod val="50000"/>
                  </a:schemeClr>
                </a:solidFill>
                <a:latin typeface="微軟正黑體" panose="020B0604030504040204" pitchFamily="34" charset="-120"/>
                <a:ea typeface="微軟正黑體" panose="020B0604030504040204" pitchFamily="34" charset="-120"/>
              </a:rPr>
              <a:t>演</a:t>
            </a:r>
            <a:r>
              <a:rPr lang="zh-TW" altLang="en-US" sz="2800" b="1" dirty="0" smtClean="0">
                <a:solidFill>
                  <a:schemeClr val="accent2">
                    <a:lumMod val="50000"/>
                  </a:schemeClr>
                </a:solidFill>
                <a:latin typeface="微軟正黑體" panose="020B0604030504040204" pitchFamily="34" charset="-120"/>
                <a:ea typeface="微軟正黑體" panose="020B0604030504040204" pitchFamily="34" charset="-120"/>
              </a:rPr>
              <a:t>算法</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規定在癌症中心的</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個目標式</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病人等待時間最小化、椅子利用率最大化</a:t>
            </a:r>
            <a:r>
              <a:rPr lang="zh-TW" altLang="en-US" sz="2800" b="1" dirty="0" smtClean="0">
                <a:solidFill>
                  <a:prstClr val="black"/>
                </a:solidFill>
                <a:latin typeface="微軟正黑體" panose="020B0604030504040204" pitchFamily="34" charset="-120"/>
                <a:ea typeface="微軟正黑體" panose="020B0604030504040204" pitchFamily="34" charset="-120"/>
              </a:rPr>
              <a:t>、停止時間</a:t>
            </a:r>
            <a:r>
              <a:rPr lang="zh-TW" altLang="en-US" sz="2800" b="1" dirty="0">
                <a:solidFill>
                  <a:prstClr val="black"/>
                </a:solidFill>
                <a:latin typeface="微軟正黑體" panose="020B0604030504040204" pitchFamily="34" charset="-120"/>
                <a:ea typeface="微軟正黑體" panose="020B0604030504040204" pitchFamily="34" charset="-120"/>
              </a:rPr>
              <a:t>最小化、護士利用率最大化</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，在相同的資源下，他們將病人住院量提高</a:t>
            </a:r>
            <a:r>
              <a:rPr lang="en-US" altLang="zh-TW" sz="2800" b="1" dirty="0">
                <a:solidFill>
                  <a:prstClr val="black"/>
                </a:solidFill>
                <a:latin typeface="微軟正黑體" panose="020B0604030504040204" pitchFamily="34" charset="-120"/>
                <a:ea typeface="微軟正黑體" panose="020B0604030504040204" pitchFamily="34" charset="-120"/>
              </a:rPr>
              <a:t>30</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Baesler</a:t>
            </a:r>
            <a:r>
              <a:rPr lang="en-US" altLang="zh-TW" sz="2800" b="1" dirty="0">
                <a:solidFill>
                  <a:prstClr val="black"/>
                </a:solidFill>
                <a:latin typeface="微軟正黑體" panose="020B0604030504040204" pitchFamily="34" charset="-120"/>
                <a:ea typeface="微軟正黑體" panose="020B0604030504040204" pitchFamily="34" charset="-120"/>
              </a:rPr>
              <a:t> and </a:t>
            </a:r>
            <a:r>
              <a:rPr lang="en-US" altLang="zh-TW" sz="2800" b="1" dirty="0" smtClean="0">
                <a:solidFill>
                  <a:prstClr val="black"/>
                </a:solidFill>
                <a:latin typeface="微軟正黑體" panose="020B0604030504040204" pitchFamily="34" charset="-120"/>
                <a:ea typeface="微軟正黑體" panose="020B0604030504040204" pitchFamily="34" charset="-120"/>
              </a:rPr>
              <a:t>Sepulveda)</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5" name="矩形 14"/>
          <p:cNvSpPr/>
          <p:nvPr/>
        </p:nvSpPr>
        <p:spPr>
          <a:xfrm>
            <a:off x="144379" y="1700308"/>
            <a:ext cx="11525107"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透過應用數學算法能夠提高手術室</a:t>
            </a:r>
            <a:r>
              <a:rPr lang="en-US" altLang="zh-TW" sz="2800" b="1" dirty="0" smtClean="0">
                <a:solidFill>
                  <a:prstClr val="black"/>
                </a:solidFill>
                <a:latin typeface="微軟正黑體" panose="020B0604030504040204" pitchFamily="34" charset="-120"/>
                <a:ea typeface="微軟正黑體" panose="020B0604030504040204" pitchFamily="34" charset="-120"/>
              </a:rPr>
              <a:t>operation room</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OR</a:t>
            </a:r>
            <a:r>
              <a:rPr lang="zh-TW" altLang="en-US" sz="2800" b="1" dirty="0" smtClean="0">
                <a:solidFill>
                  <a:prstClr val="black"/>
                </a:solidFill>
                <a:latin typeface="微軟正黑體" panose="020B0604030504040204" pitchFamily="34" charset="-120"/>
                <a:ea typeface="微軟正黑體" panose="020B0604030504040204" pitchFamily="34" charset="-120"/>
              </a:rPr>
              <a:t>）的利用率，他們認為有數學算法還不足夠，還需限制部門在某些房間安排的手術時間。</a:t>
            </a:r>
            <a:r>
              <a:rPr lang="en-US" altLang="zh-TW" sz="2800" b="1" dirty="0">
                <a:solidFill>
                  <a:prstClr val="black"/>
                </a:solidFill>
                <a:latin typeface="微軟正黑體" panose="020B0604030504040204" pitchFamily="34" charset="-120"/>
                <a:ea typeface="微軟正黑體" panose="020B0604030504040204" pitchFamily="34" charset="-120"/>
              </a:rPr>
              <a:t>(Van </a:t>
            </a:r>
            <a:r>
              <a:rPr lang="en-US" altLang="zh-TW" sz="2800" b="1" dirty="0" err="1">
                <a:solidFill>
                  <a:prstClr val="black"/>
                </a:solidFill>
                <a:latin typeface="微軟正黑體" panose="020B0604030504040204" pitchFamily="34" charset="-120"/>
                <a:ea typeface="微軟正黑體" panose="020B0604030504040204" pitchFamily="34" charset="-120"/>
              </a:rPr>
              <a:t>Houdenhoven</a:t>
            </a:r>
            <a:r>
              <a:rPr lang="en-US" altLang="zh-TW" sz="2800" b="1" dirty="0">
                <a:solidFill>
                  <a:prstClr val="black"/>
                </a:solidFill>
                <a:latin typeface="微軟正黑體" panose="020B0604030504040204" pitchFamily="34" charset="-120"/>
                <a:ea typeface="微軟正黑體" panose="020B0604030504040204" pitchFamily="34" charset="-120"/>
              </a:rPr>
              <a:t> et </a:t>
            </a:r>
            <a:r>
              <a:rPr lang="en-US" altLang="zh-TW" sz="2800" b="1" dirty="0" smtClean="0">
                <a:solidFill>
                  <a:prstClr val="black"/>
                </a:solidFill>
                <a:latin typeface="微軟正黑體" panose="020B0604030504040204" pitchFamily="34" charset="-120"/>
                <a:ea typeface="微軟正黑體" panose="020B0604030504040204" pitchFamily="34" charset="-120"/>
              </a:rPr>
              <a:t>al)</a:t>
            </a:r>
            <a:endParaRPr lang="zh-TW" altLang="en-US" dirty="0"/>
          </a:p>
        </p:txBody>
      </p:sp>
      <p:sp>
        <p:nvSpPr>
          <p:cNvPr id="3" name="矩形 2"/>
          <p:cNvSpPr/>
          <p:nvPr/>
        </p:nvSpPr>
        <p:spPr>
          <a:xfrm>
            <a:off x="144379" y="5487280"/>
            <a:ext cx="11843657"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嘗試了幾種具有不同患者組合的模型。在早上安排某種類型的患者（需要大量醫生互動的患者，更長的服務時間），可以大大減少員工的加班時間。</a:t>
            </a:r>
            <a:r>
              <a:rPr lang="en-US" altLang="zh-TW" sz="2800" b="1" dirty="0">
                <a:solidFill>
                  <a:prstClr val="black"/>
                </a:solidFill>
                <a:latin typeface="微軟正黑體" panose="020B0604030504040204" pitchFamily="34" charset="-120"/>
                <a:ea typeface="微軟正黑體" panose="020B0604030504040204" pitchFamily="34" charset="-120"/>
              </a:rPr>
              <a:t>(Swisher et </a:t>
            </a:r>
            <a:r>
              <a:rPr lang="en-US" altLang="zh-TW" sz="2800" b="1" dirty="0" smtClean="0">
                <a:solidFill>
                  <a:prstClr val="black"/>
                </a:solidFill>
                <a:latin typeface="微軟正黑體" panose="020B0604030504040204" pitchFamily="34" charset="-120"/>
                <a:ea typeface="微軟正黑體" panose="020B0604030504040204" pitchFamily="34" charset="-120"/>
              </a:rPr>
              <a:t>al)</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5639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字方塊 11"/>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4387" y="3071161"/>
            <a:ext cx="11889329" cy="954107"/>
          </a:xfrm>
          <a:prstGeom prst="rect">
            <a:avLst/>
          </a:prstGeom>
        </p:spPr>
        <p:txBody>
          <a:bodyPr wrap="square">
            <a:spAutoFit/>
          </a:bodyPr>
          <a:lstStyle/>
          <a:p>
            <a:pPr marL="457200" indent="-457200">
              <a:spcAft>
                <a:spcPts val="0"/>
              </a:spcAft>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NASA-TLX</a:t>
            </a:r>
            <a:r>
              <a:rPr lang="zh-TW" altLang="en-US" sz="2800" b="1" dirty="0">
                <a:solidFill>
                  <a:prstClr val="black"/>
                </a:solidFill>
                <a:latin typeface="微軟正黑體" panose="020B0604030504040204" pitchFamily="34" charset="-120"/>
                <a:ea typeface="微軟正黑體" panose="020B0604030504040204" pitchFamily="34" charset="-120"/>
              </a:rPr>
              <a:t>的階級是使用數據的第</a:t>
            </a:r>
            <a:r>
              <a:rPr lang="en-US" altLang="zh-TW" sz="2800" b="1" dirty="0">
                <a:solidFill>
                  <a:prstClr val="black"/>
                </a:solidFill>
                <a:latin typeface="微軟正黑體" panose="020B0604030504040204" pitchFamily="34" charset="-120"/>
                <a:ea typeface="微軟正黑體" panose="020B0604030504040204" pitchFamily="34" charset="-120"/>
              </a:rPr>
              <a:t>80</a:t>
            </a:r>
            <a:r>
              <a:rPr lang="zh-TW" altLang="en-US" sz="2800" b="1" dirty="0">
                <a:solidFill>
                  <a:prstClr val="black"/>
                </a:solidFill>
                <a:latin typeface="微軟正黑體" panose="020B0604030504040204" pitchFamily="34" charset="-120"/>
                <a:ea typeface="微軟正黑體" panose="020B0604030504040204" pitchFamily="34" charset="-120"/>
              </a:rPr>
              <a:t>個</a:t>
            </a:r>
            <a:r>
              <a:rPr lang="zh-TW" altLang="en-US" sz="2800" b="1" dirty="0" smtClean="0">
                <a:solidFill>
                  <a:prstClr val="black"/>
                </a:solidFill>
                <a:latin typeface="微軟正黑體" panose="020B0604030504040204" pitchFamily="34" charset="-120"/>
                <a:ea typeface="微軟正黑體" panose="020B0604030504040204" pitchFamily="34" charset="-120"/>
              </a:rPr>
              <a:t>百分位計算。                                超過</a:t>
            </a:r>
            <a:r>
              <a:rPr lang="zh-TW" altLang="en-US" sz="2800" b="1" dirty="0">
                <a:solidFill>
                  <a:prstClr val="black"/>
                </a:solidFill>
                <a:latin typeface="微軟正黑體" panose="020B0604030504040204" pitchFamily="34" charset="-120"/>
                <a:ea typeface="微軟正黑體" panose="020B0604030504040204" pitchFamily="34" charset="-120"/>
              </a:rPr>
              <a:t>第</a:t>
            </a:r>
            <a:r>
              <a:rPr lang="en-US" altLang="zh-TW" sz="2800" b="1" dirty="0">
                <a:solidFill>
                  <a:prstClr val="black"/>
                </a:solidFill>
                <a:latin typeface="微軟正黑體" panose="020B0604030504040204" pitchFamily="34" charset="-120"/>
                <a:ea typeface="微軟正黑體" panose="020B0604030504040204" pitchFamily="34" charset="-120"/>
              </a:rPr>
              <a:t>80</a:t>
            </a:r>
            <a:r>
              <a:rPr lang="zh-TW" altLang="en-US" sz="2800" b="1" dirty="0">
                <a:solidFill>
                  <a:prstClr val="black"/>
                </a:solidFill>
                <a:latin typeface="微軟正黑體" panose="020B0604030504040204" pitchFamily="34" charset="-120"/>
                <a:ea typeface="微軟正黑體" panose="020B0604030504040204" pitchFamily="34" charset="-120"/>
              </a:rPr>
              <a:t>個百分位（觀察到工作量階級的前</a:t>
            </a:r>
            <a:r>
              <a:rPr lang="en-US" altLang="zh-TW" sz="2800" b="1" dirty="0">
                <a:solidFill>
                  <a:prstClr val="black"/>
                </a:solidFill>
                <a:latin typeface="微軟正黑體" panose="020B0604030504040204" pitchFamily="34" charset="-120"/>
                <a:ea typeface="微軟正黑體" panose="020B0604030504040204" pitchFamily="34" charset="-120"/>
              </a:rPr>
              <a:t>20</a:t>
            </a:r>
            <a:r>
              <a:rPr lang="zh-TW" altLang="en-US" sz="2800" b="1" dirty="0">
                <a:solidFill>
                  <a:prstClr val="black"/>
                </a:solidFill>
                <a:latin typeface="微軟正黑體" panose="020B0604030504040204" pitchFamily="34" charset="-120"/>
                <a:ea typeface="微軟正黑體" panose="020B0604030504040204" pitchFamily="34" charset="-120"/>
              </a:rPr>
              <a:t>％）代表著較高的</a:t>
            </a:r>
            <a:r>
              <a:rPr lang="zh-TW" altLang="en-US" sz="2800" b="1" dirty="0" smtClean="0">
                <a:solidFill>
                  <a:prstClr val="black"/>
                </a:solidFill>
                <a:latin typeface="微軟正黑體" panose="020B0604030504040204" pitchFamily="34" charset="-120"/>
                <a:ea typeface="微軟正黑體" panose="020B0604030504040204" pitchFamily="34" charset="-120"/>
              </a:rPr>
              <a:t>工作量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19" name="圖片 18"/>
          <p:cNvPicPr/>
          <p:nvPr/>
        </p:nvPicPr>
        <p:blipFill>
          <a:blip r:embed="rId3"/>
          <a:stretch>
            <a:fillRect/>
          </a:stretch>
        </p:blipFill>
        <p:spPr>
          <a:xfrm>
            <a:off x="128500" y="4228426"/>
            <a:ext cx="12063500" cy="2781974"/>
          </a:xfrm>
          <a:prstGeom prst="rect">
            <a:avLst/>
          </a:prstGeom>
        </p:spPr>
      </p:pic>
      <p:pic>
        <p:nvPicPr>
          <p:cNvPr id="20" name="圖片 19"/>
          <p:cNvPicPr/>
          <p:nvPr/>
        </p:nvPicPr>
        <p:blipFill>
          <a:blip r:embed="rId4"/>
          <a:stretch>
            <a:fillRect/>
          </a:stretch>
        </p:blipFill>
        <p:spPr>
          <a:xfrm>
            <a:off x="205945" y="1392700"/>
            <a:ext cx="11756442" cy="1503580"/>
          </a:xfrm>
          <a:prstGeom prst="rect">
            <a:avLst/>
          </a:prstGeom>
        </p:spPr>
      </p:pic>
      <p:sp>
        <p:nvSpPr>
          <p:cNvPr id="21" name="圓角矩形 20"/>
          <p:cNvSpPr/>
          <p:nvPr/>
        </p:nvSpPr>
        <p:spPr>
          <a:xfrm>
            <a:off x="9582866" y="5847011"/>
            <a:ext cx="1687429" cy="232298"/>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6331314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字方塊 11"/>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矩形 17"/>
          <p:cNvSpPr/>
          <p:nvPr/>
        </p:nvSpPr>
        <p:spPr>
          <a:xfrm>
            <a:off x="205945" y="4305296"/>
            <a:ext cx="11287980" cy="1384995"/>
          </a:xfrm>
          <a:prstGeom prst="rect">
            <a:avLst/>
          </a:prstGeom>
        </p:spPr>
        <p:txBody>
          <a:bodyPr wrap="square">
            <a:spAutoFit/>
          </a:bodyPr>
          <a:lstStyle/>
          <a:p>
            <a:pPr marL="457200" indent="-457200">
              <a:spcAft>
                <a:spcPts val="0"/>
              </a:spcAft>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利用</a:t>
            </a:r>
            <a:r>
              <a:rPr lang="zh-TW" altLang="en-US" sz="2800" b="1" dirty="0">
                <a:solidFill>
                  <a:prstClr val="black"/>
                </a:solidFill>
                <a:latin typeface="微軟正黑體" panose="020B0604030504040204" pitchFamily="34" charset="-120"/>
                <a:ea typeface="微軟正黑體" panose="020B0604030504040204" pitchFamily="34" charset="-120"/>
              </a:rPr>
              <a:t>心率</a:t>
            </a:r>
            <a:r>
              <a:rPr lang="en-US" altLang="zh-TW" sz="2800" b="1" dirty="0">
                <a:solidFill>
                  <a:srgbClr val="FF0000"/>
                </a:solidFill>
                <a:latin typeface="微軟正黑體" panose="020B0604030504040204" pitchFamily="34" charset="-120"/>
                <a:ea typeface="微軟正黑體" panose="020B0604030504040204" pitchFamily="34" charset="-120"/>
              </a:rPr>
              <a:t>HR(</a:t>
            </a:r>
            <a:r>
              <a:rPr lang="zh-TW" altLang="en-US" sz="2800" b="1" dirty="0">
                <a:solidFill>
                  <a:srgbClr val="FF0000"/>
                </a:solidFill>
                <a:latin typeface="微軟正黑體" panose="020B0604030504040204" pitchFamily="34" charset="-120"/>
                <a:ea typeface="微軟正黑體" panose="020B0604030504040204" pitchFamily="34" charset="-120"/>
              </a:rPr>
              <a:t>每分鐘</a:t>
            </a:r>
            <a:r>
              <a:rPr lang="en-US" altLang="zh-TW" sz="2800" b="1" dirty="0">
                <a:solidFill>
                  <a:srgbClr val="FF0000"/>
                </a:solidFill>
                <a:latin typeface="微軟正黑體" panose="020B0604030504040204" pitchFamily="34" charset="-120"/>
                <a:ea typeface="微軟正黑體" panose="020B0604030504040204" pitchFamily="34" charset="-120"/>
              </a:rPr>
              <a:t>70</a:t>
            </a:r>
            <a:r>
              <a:rPr lang="zh-TW" altLang="en-US" sz="2800" b="1" dirty="0">
                <a:solidFill>
                  <a:srgbClr val="FF0000"/>
                </a:solidFill>
                <a:latin typeface="微軟正黑體" panose="020B0604030504040204" pitchFamily="34" charset="-120"/>
                <a:ea typeface="微軟正黑體" panose="020B0604030504040204" pitchFamily="34" charset="-120"/>
              </a:rPr>
              <a:t>次</a:t>
            </a:r>
            <a:r>
              <a:rPr lang="en-US" altLang="zh-TW" sz="2800" b="1" dirty="0" smtClean="0">
                <a:solidFill>
                  <a:srgbClr val="FF0000"/>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、呼吸</a:t>
            </a:r>
            <a:r>
              <a:rPr lang="zh-TW" altLang="en-US" sz="2800" b="1" dirty="0">
                <a:solidFill>
                  <a:prstClr val="black"/>
                </a:solidFill>
                <a:latin typeface="微軟正黑體" panose="020B0604030504040204" pitchFamily="34" charset="-120"/>
                <a:ea typeface="微軟正黑體" panose="020B0604030504040204" pitchFamily="34" charset="-120"/>
              </a:rPr>
              <a:t>頻率</a:t>
            </a:r>
            <a:r>
              <a:rPr lang="en-US" altLang="zh-TW" sz="2800" b="1" dirty="0">
                <a:solidFill>
                  <a:srgbClr val="FF0000"/>
                </a:solidFill>
                <a:latin typeface="微軟正黑體" panose="020B0604030504040204" pitchFamily="34" charset="-120"/>
                <a:ea typeface="微軟正黑體" panose="020B0604030504040204" pitchFamily="34" charset="-120"/>
              </a:rPr>
              <a:t>BR(19) </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srgbClr val="FF0000"/>
                </a:solidFill>
                <a:latin typeface="微軟正黑體" panose="020B0604030504040204" pitchFamily="34" charset="-120"/>
                <a:ea typeface="微軟正黑體" panose="020B0604030504040204" pitchFamily="34" charset="-120"/>
              </a:rPr>
              <a:t>ECG(20</a:t>
            </a:r>
            <a:r>
              <a:rPr lang="en-US" altLang="zh-TW" sz="2800" b="1" dirty="0">
                <a:solidFill>
                  <a:srgbClr val="FF0000"/>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zh-TW" altLang="en-US" sz="2800" b="1" dirty="0">
                <a:solidFill>
                  <a:prstClr val="black"/>
                </a:solidFill>
                <a:latin typeface="微軟正黑體" panose="020B0604030504040204" pitchFamily="34" charset="-120"/>
                <a:ea typeface="微軟正黑體" panose="020B0604030504040204" pitchFamily="34" charset="-120"/>
              </a:rPr>
              <a:t>標準</a:t>
            </a:r>
            <a:r>
              <a:rPr lang="zh-TW" altLang="en-US" sz="2800" b="1" dirty="0" smtClean="0">
                <a:solidFill>
                  <a:prstClr val="black"/>
                </a:solidFill>
                <a:latin typeface="微軟正黑體" panose="020B0604030504040204" pitchFamily="34" charset="-120"/>
                <a:ea typeface="微軟正黑體" panose="020B0604030504040204" pitchFamily="34" charset="-120"/>
              </a:rPr>
              <a:t>值以及</a:t>
            </a:r>
            <a:r>
              <a:rPr lang="en-US" altLang="zh-TW" sz="2800" b="1" dirty="0">
                <a:solidFill>
                  <a:srgbClr val="FF0000"/>
                </a:solidFill>
                <a:latin typeface="微軟正黑體" panose="020B0604030504040204" pitchFamily="34" charset="-120"/>
                <a:ea typeface="微軟正黑體" panose="020B0604030504040204" pitchFamily="34" charset="-120"/>
              </a:rPr>
              <a:t>NASA-TLX</a:t>
            </a:r>
            <a:r>
              <a:rPr lang="zh-TW" altLang="en-US" sz="2800" b="1" dirty="0" smtClean="0">
                <a:solidFill>
                  <a:srgbClr val="FF0000"/>
                </a:solidFill>
                <a:latin typeface="微軟正黑體" panose="020B0604030504040204" pitchFamily="34" charset="-120"/>
                <a:ea typeface="微軟正黑體" panose="020B0604030504040204" pitchFamily="34" charset="-120"/>
              </a:rPr>
              <a:t>的值</a:t>
            </a:r>
            <a:r>
              <a:rPr lang="en-US" altLang="zh-TW" sz="2800" b="1" dirty="0" smtClean="0">
                <a:solidFill>
                  <a:srgbClr val="FF0000"/>
                </a:solidFill>
                <a:latin typeface="微軟正黑體" panose="020B0604030504040204" pitchFamily="34" charset="-120"/>
                <a:ea typeface="微軟正黑體" panose="020B0604030504040204" pitchFamily="34" charset="-120"/>
              </a:rPr>
              <a:t>(61.66%)</a:t>
            </a:r>
            <a:r>
              <a:rPr lang="zh-TW" altLang="en-US" sz="2800" b="1" dirty="0" smtClean="0">
                <a:solidFill>
                  <a:prstClr val="black"/>
                </a:solidFill>
                <a:latin typeface="微軟正黑體" panose="020B0604030504040204" pitchFamily="34" charset="-120"/>
                <a:ea typeface="微軟正黑體" panose="020B0604030504040204" pitchFamily="34" charset="-120"/>
              </a:rPr>
              <a:t>，代入公式進行</a:t>
            </a:r>
            <a:r>
              <a:rPr lang="zh-TW" altLang="en-US" sz="2800" b="1" dirty="0">
                <a:solidFill>
                  <a:prstClr val="black"/>
                </a:solidFill>
                <a:latin typeface="微軟正黑體" panose="020B0604030504040204" pitchFamily="34" charset="-120"/>
                <a:ea typeface="微軟正黑體" panose="020B0604030504040204" pitchFamily="34" charset="-120"/>
              </a:rPr>
              <a:t>患者數量的</a:t>
            </a:r>
            <a:r>
              <a:rPr lang="zh-TW" altLang="en-US" sz="2800" b="1" dirty="0" smtClean="0">
                <a:solidFill>
                  <a:prstClr val="black"/>
                </a:solidFill>
                <a:latin typeface="微軟正黑體" panose="020B0604030504040204" pitchFamily="34" charset="-120"/>
                <a:ea typeface="微軟正黑體" panose="020B0604030504040204" pitchFamily="34" charset="-120"/>
              </a:rPr>
              <a:t>計算，即可</a:t>
            </a:r>
            <a:r>
              <a:rPr lang="zh-TW" altLang="en-US" sz="2800" b="1" dirty="0">
                <a:solidFill>
                  <a:prstClr val="black"/>
                </a:solidFill>
                <a:latin typeface="微軟正黑體" panose="020B0604030504040204" pitchFamily="34" charset="-120"/>
                <a:ea typeface="微軟正黑體" panose="020B0604030504040204" pitchFamily="34" charset="-120"/>
              </a:rPr>
              <a:t>得每位護士做多處理的病患人數為</a:t>
            </a:r>
            <a:r>
              <a:rPr lang="en-US" altLang="zh-TW" sz="2800" b="1" dirty="0">
                <a:solidFill>
                  <a:srgbClr val="FF0000"/>
                </a:solidFill>
                <a:latin typeface="微軟正黑體" panose="020B0604030504040204" pitchFamily="34" charset="-120"/>
                <a:ea typeface="微軟正黑體" panose="020B0604030504040204" pitchFamily="34" charset="-120"/>
              </a:rPr>
              <a:t>2.87</a:t>
            </a:r>
            <a:r>
              <a:rPr lang="zh-TW" altLang="en-US" sz="2800" b="1" dirty="0" smtClean="0">
                <a:solidFill>
                  <a:srgbClr val="FF0000"/>
                </a:solidFill>
                <a:latin typeface="微軟正黑體" panose="020B0604030504040204" pitchFamily="34" charset="-120"/>
                <a:ea typeface="微軟正黑體" panose="020B0604030504040204" pitchFamily="34" charset="-120"/>
              </a:rPr>
              <a:t>位</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pic>
        <p:nvPicPr>
          <p:cNvPr id="19" name="圖片 18"/>
          <p:cNvPicPr/>
          <p:nvPr/>
        </p:nvPicPr>
        <p:blipFill>
          <a:blip r:embed="rId3"/>
          <a:stretch>
            <a:fillRect/>
          </a:stretch>
        </p:blipFill>
        <p:spPr>
          <a:xfrm>
            <a:off x="139241" y="1414982"/>
            <a:ext cx="11354684" cy="1635438"/>
          </a:xfrm>
          <a:prstGeom prst="rect">
            <a:avLst/>
          </a:prstGeom>
        </p:spPr>
      </p:pic>
      <p:sp>
        <p:nvSpPr>
          <p:cNvPr id="3" name="矩形 2"/>
          <p:cNvSpPr/>
          <p:nvPr/>
        </p:nvSpPr>
        <p:spPr>
          <a:xfrm>
            <a:off x="240315" y="5793897"/>
            <a:ext cx="10776857" cy="954107"/>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每位護士的患者人數增加至</a:t>
            </a:r>
            <a:r>
              <a:rPr lang="en-US" altLang="zh-TW" sz="2800" b="1" dirty="0">
                <a:solidFill>
                  <a:srgbClr val="FF0000"/>
                </a:solidFill>
                <a:latin typeface="微軟正黑體" panose="020B0604030504040204" pitchFamily="34" charset="-120"/>
                <a:ea typeface="微軟正黑體" panose="020B0604030504040204" pitchFamily="34" charset="-120"/>
              </a:rPr>
              <a:t>3</a:t>
            </a:r>
            <a:r>
              <a:rPr lang="zh-TW" altLang="en-US" sz="2800" b="1" dirty="0">
                <a:solidFill>
                  <a:srgbClr val="FF0000"/>
                </a:solidFill>
                <a:latin typeface="微軟正黑體" panose="020B0604030504040204" pitchFamily="34" charset="-120"/>
                <a:ea typeface="微軟正黑體" panose="020B0604030504040204" pitchFamily="34" charset="-120"/>
              </a:rPr>
              <a:t>位</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NASA-TLX</a:t>
            </a:r>
            <a:r>
              <a:rPr lang="zh-TW" altLang="en-US" sz="2800" b="1" dirty="0" smtClean="0">
                <a:solidFill>
                  <a:prstClr val="black"/>
                </a:solidFill>
                <a:latin typeface="微軟正黑體" panose="020B0604030504040204" pitchFamily="34" charset="-120"/>
                <a:ea typeface="微軟正黑體" panose="020B0604030504040204" pitchFamily="34" charset="-120"/>
              </a:rPr>
              <a:t>的心理</a:t>
            </a:r>
            <a:r>
              <a:rPr lang="zh-TW" altLang="en-US" sz="2800" b="1" dirty="0">
                <a:solidFill>
                  <a:prstClr val="black"/>
                </a:solidFill>
                <a:latin typeface="微軟正黑體" panose="020B0604030504040204" pitchFamily="34" charset="-120"/>
                <a:ea typeface="微軟正黑體" panose="020B0604030504040204" pitchFamily="34" charset="-120"/>
              </a:rPr>
              <a:t>負荷</a:t>
            </a:r>
            <a:r>
              <a:rPr lang="zh-TW" altLang="en-US" sz="2800" b="1" dirty="0" smtClean="0">
                <a:solidFill>
                  <a:prstClr val="black"/>
                </a:solidFill>
                <a:latin typeface="微軟正黑體" panose="020B0604030504040204" pitchFamily="34" charset="-120"/>
                <a:ea typeface="微軟正黑體" panose="020B0604030504040204" pitchFamily="34" charset="-120"/>
              </a:rPr>
              <a:t>量分數為</a:t>
            </a:r>
            <a:r>
              <a:rPr lang="en-US" altLang="zh-TW" sz="2800" b="1" dirty="0" smtClean="0">
                <a:solidFill>
                  <a:prstClr val="black"/>
                </a:solidFill>
                <a:latin typeface="微軟正黑體" panose="020B0604030504040204" pitchFamily="34" charset="-120"/>
                <a:ea typeface="微軟正黑體" panose="020B0604030504040204" pitchFamily="34" charset="-120"/>
              </a:rPr>
              <a:t>61.823</a:t>
            </a:r>
            <a:r>
              <a:rPr lang="zh-TW" altLang="en-US" sz="2800" b="1" dirty="0" smtClean="0">
                <a:solidFill>
                  <a:prstClr val="black"/>
                </a:solidFill>
                <a:latin typeface="微軟正黑體" panose="020B0604030504040204" pitchFamily="34" charset="-120"/>
                <a:ea typeface="微軟正黑體" panose="020B0604030504040204" pitchFamily="34" charset="-120"/>
              </a:rPr>
              <a:t>與</a:t>
            </a:r>
            <a:r>
              <a:rPr lang="zh-TW" altLang="en-US" sz="2800" b="1" dirty="0">
                <a:solidFill>
                  <a:prstClr val="black"/>
                </a:solidFill>
                <a:latin typeface="微軟正黑體" panose="020B0604030504040204" pitchFamily="34" charset="-120"/>
                <a:ea typeface="微軟正黑體" panose="020B0604030504040204" pitchFamily="34" charset="-120"/>
              </a:rPr>
              <a:t>建議值</a:t>
            </a:r>
            <a:r>
              <a:rPr lang="en-US" altLang="zh-TW" sz="2800" b="1" dirty="0">
                <a:solidFill>
                  <a:prstClr val="black"/>
                </a:solidFill>
                <a:latin typeface="微軟正黑體" panose="020B0604030504040204" pitchFamily="34" charset="-120"/>
                <a:ea typeface="微軟正黑體" panose="020B0604030504040204" pitchFamily="34" charset="-120"/>
              </a:rPr>
              <a:t>(61.66%)</a:t>
            </a:r>
            <a:r>
              <a:rPr lang="zh-TW" altLang="en-US" sz="2800" b="1" dirty="0">
                <a:solidFill>
                  <a:prstClr val="black"/>
                </a:solidFill>
                <a:latin typeface="微軟正黑體" panose="020B0604030504040204" pitchFamily="34" charset="-120"/>
                <a:ea typeface="微軟正黑體" panose="020B0604030504040204" pitchFamily="34" charset="-120"/>
              </a:rPr>
              <a:t>的變化為</a:t>
            </a:r>
            <a:r>
              <a:rPr lang="en-US" altLang="zh-TW" sz="2800" b="1" dirty="0">
                <a:solidFill>
                  <a:prstClr val="black"/>
                </a:solidFill>
                <a:latin typeface="微軟正黑體" panose="020B0604030504040204" pitchFamily="34" charset="-120"/>
                <a:ea typeface="微軟正黑體" panose="020B0604030504040204" pitchFamily="34" charset="-120"/>
              </a:rPr>
              <a:t>0.163</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4" name="矩形 3"/>
          <p:cNvSpPr/>
          <p:nvPr/>
        </p:nvSpPr>
        <p:spPr>
          <a:xfrm>
            <a:off x="205945" y="3247583"/>
            <a:ext cx="10396046" cy="954107"/>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根據約翰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霍普金斯（</a:t>
            </a:r>
            <a:r>
              <a:rPr lang="en-US" altLang="zh-TW" sz="2800" b="1" dirty="0">
                <a:solidFill>
                  <a:prstClr val="black"/>
                </a:solidFill>
                <a:latin typeface="微軟正黑體" panose="020B0604030504040204" pitchFamily="34" charset="-120"/>
                <a:ea typeface="微軟正黑體" panose="020B0604030504040204" pitchFamily="34" charset="-120"/>
              </a:rPr>
              <a:t>John Hopkins</a:t>
            </a:r>
            <a:r>
              <a:rPr lang="zh-TW" altLang="en-US" sz="2800" b="1" dirty="0">
                <a:solidFill>
                  <a:prstClr val="black"/>
                </a:solidFill>
                <a:latin typeface="微軟正黑體" panose="020B0604030504040204" pitchFamily="34" charset="-120"/>
                <a:ea typeface="微軟正黑體" panose="020B0604030504040204" pitchFamily="34" charset="-120"/>
              </a:rPr>
              <a:t>）關於正常生命值的報告，健康成年人的正常脈搏每分鐘</a:t>
            </a:r>
            <a:r>
              <a:rPr lang="en-US" altLang="zh-TW" sz="2800" b="1" dirty="0">
                <a:solidFill>
                  <a:prstClr val="black"/>
                </a:solidFill>
                <a:latin typeface="微軟正黑體" panose="020B0604030504040204" pitchFamily="34" charset="-120"/>
                <a:ea typeface="微軟正黑體" panose="020B0604030504040204" pitchFamily="34" charset="-120"/>
              </a:rPr>
              <a:t>60</a:t>
            </a:r>
            <a:r>
              <a:rPr lang="zh-TW" altLang="en-US" sz="2800" b="1" dirty="0">
                <a:solidFill>
                  <a:prstClr val="black"/>
                </a:solidFill>
                <a:latin typeface="微軟正黑體" panose="020B0604030504040204" pitchFamily="34" charset="-120"/>
                <a:ea typeface="微軟正黑體" panose="020B0604030504040204" pitchFamily="34" charset="-120"/>
              </a:rPr>
              <a:t>至</a:t>
            </a:r>
            <a:r>
              <a:rPr lang="en-US" altLang="zh-TW" sz="2800" b="1" dirty="0">
                <a:solidFill>
                  <a:prstClr val="black"/>
                </a:solidFill>
                <a:latin typeface="微軟正黑體" panose="020B0604030504040204" pitchFamily="34" charset="-120"/>
                <a:ea typeface="微軟正黑體" panose="020B0604030504040204" pitchFamily="34" charset="-120"/>
              </a:rPr>
              <a:t>100</a:t>
            </a:r>
            <a:r>
              <a:rPr lang="zh-TW" altLang="en-US" sz="2800" b="1" dirty="0">
                <a:solidFill>
                  <a:prstClr val="black"/>
                </a:solidFill>
                <a:latin typeface="微軟正黑體" panose="020B0604030504040204" pitchFamily="34" charset="-120"/>
                <a:ea typeface="微軟正黑體" panose="020B0604030504040204" pitchFamily="34" charset="-120"/>
              </a:rPr>
              <a:t>次搏動 </a:t>
            </a:r>
          </a:p>
        </p:txBody>
      </p:sp>
    </p:spTree>
    <p:extLst>
      <p:ext uri="{BB962C8B-B14F-4D97-AF65-F5344CB8AC3E}">
        <p14:creationId xmlns:p14="http://schemas.microsoft.com/office/powerpoint/2010/main" val="35318686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字方塊 11"/>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p:nvSpPr>
        <p:spPr>
          <a:xfrm>
            <a:off x="257000" y="3787546"/>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藥房人員工作量的平衡</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425049" y="5365069"/>
            <a:ext cx="11287980" cy="1384995"/>
          </a:xfrm>
          <a:prstGeom prst="rect">
            <a:avLst/>
          </a:prstGeom>
        </p:spPr>
        <p:txBody>
          <a:bodyPr wrap="square">
            <a:spAutoFit/>
          </a:bodyPr>
          <a:lstStyle/>
          <a:p>
            <a:pPr marL="457200" indent="-457200">
              <a:spcAft>
                <a:spcPts val="0"/>
              </a:spcAft>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利用工作</a:t>
            </a:r>
            <a:r>
              <a:rPr lang="zh-TW" altLang="en-US" sz="2800" b="1" dirty="0">
                <a:solidFill>
                  <a:prstClr val="black"/>
                </a:solidFill>
                <a:latin typeface="微軟正黑體" panose="020B0604030504040204" pitchFamily="34" charset="-120"/>
                <a:ea typeface="微軟正黑體" panose="020B0604030504040204" pitchFamily="34" charset="-120"/>
              </a:rPr>
              <a:t>抽樣，計算藥房的利用率和生產率，研究人員決定出藥房每個藥劑師每</a:t>
            </a:r>
            <a:r>
              <a:rPr lang="en-US" altLang="zh-TW" sz="2800" b="1" dirty="0">
                <a:solidFill>
                  <a:prstClr val="black"/>
                </a:solidFill>
                <a:latin typeface="微軟正黑體" panose="020B0604030504040204" pitchFamily="34" charset="-120"/>
                <a:ea typeface="微軟正黑體" panose="020B0604030504040204" pitchFamily="34" charset="-120"/>
              </a:rPr>
              <a:t>20min</a:t>
            </a:r>
            <a:r>
              <a:rPr lang="zh-TW" altLang="en-US" sz="2800" b="1" dirty="0">
                <a:solidFill>
                  <a:prstClr val="black"/>
                </a:solidFill>
                <a:latin typeface="微軟正黑體" panose="020B0604030504040204" pitchFamily="34" charset="-120"/>
                <a:ea typeface="微軟正黑體" panose="020B0604030504040204" pitchFamily="34" charset="-120"/>
              </a:rPr>
              <a:t>要處理完</a:t>
            </a:r>
            <a:r>
              <a:rPr lang="en-US" altLang="zh-TW" sz="2800" b="1" dirty="0">
                <a:solidFill>
                  <a:srgbClr val="FF0000"/>
                </a:solidFill>
                <a:latin typeface="微軟正黑體" panose="020B0604030504040204" pitchFamily="34" charset="-120"/>
                <a:ea typeface="微軟正黑體" panose="020B0604030504040204" pitchFamily="34" charset="-120"/>
              </a:rPr>
              <a:t>2</a:t>
            </a:r>
            <a:r>
              <a:rPr lang="zh-TW" altLang="en-US" sz="2800" b="1" dirty="0">
                <a:solidFill>
                  <a:srgbClr val="FF0000"/>
                </a:solidFill>
                <a:latin typeface="微軟正黑體" panose="020B0604030504040204" pitchFamily="34" charset="-120"/>
                <a:ea typeface="微軟正黑體" panose="020B0604030504040204" pitchFamily="34" charset="-120"/>
              </a:rPr>
              <a:t>份訂單</a:t>
            </a:r>
            <a:r>
              <a:rPr lang="zh-TW" altLang="en-US" sz="2800" b="1" dirty="0">
                <a:solidFill>
                  <a:prstClr val="black"/>
                </a:solidFill>
                <a:latin typeface="微軟正黑體" panose="020B0604030504040204" pitchFamily="34" charset="-120"/>
                <a:ea typeface="微軟正黑體" panose="020B0604030504040204" pitchFamily="34" charset="-120"/>
              </a:rPr>
              <a:t>，才可保持利用率</a:t>
            </a:r>
            <a:r>
              <a:rPr lang="en-US" altLang="zh-TW" sz="2800" b="1" dirty="0">
                <a:solidFill>
                  <a:prstClr val="black"/>
                </a:solidFill>
                <a:latin typeface="微軟正黑體" panose="020B0604030504040204" pitchFamily="34" charset="-120"/>
                <a:ea typeface="微軟正黑體" panose="020B0604030504040204" pitchFamily="34" charset="-120"/>
              </a:rPr>
              <a:t>80.2%</a:t>
            </a:r>
            <a:r>
              <a:rPr lang="zh-TW" altLang="en-US" sz="2800" b="1" dirty="0">
                <a:solidFill>
                  <a:prstClr val="black"/>
                </a:solidFill>
                <a:latin typeface="微軟正黑體" panose="020B0604030504040204" pitchFamily="34" charset="-120"/>
                <a:ea typeface="微軟正黑體" panose="020B0604030504040204" pitchFamily="34" charset="-120"/>
              </a:rPr>
              <a:t>和工作負荷率</a:t>
            </a:r>
            <a:r>
              <a:rPr lang="en-US" altLang="zh-TW" sz="2800" b="1" dirty="0">
                <a:solidFill>
                  <a:prstClr val="black"/>
                </a:solidFill>
                <a:latin typeface="微軟正黑體" panose="020B0604030504040204" pitchFamily="34" charset="-120"/>
                <a:ea typeface="微軟正黑體" panose="020B0604030504040204" pitchFamily="34" charset="-120"/>
              </a:rPr>
              <a:t>39.24%</a:t>
            </a:r>
            <a:r>
              <a:rPr lang="zh-TW" altLang="en-US" sz="2800" b="1" dirty="0">
                <a:solidFill>
                  <a:prstClr val="black"/>
                </a:solidFill>
                <a:latin typeface="微軟正黑體" panose="020B0604030504040204" pitchFamily="34" charset="-120"/>
                <a:ea typeface="微軟正黑體" panose="020B0604030504040204" pitchFamily="34" charset="-120"/>
              </a:rPr>
              <a:t>的平衡</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pic>
        <p:nvPicPr>
          <p:cNvPr id="10" name="圖片 9"/>
          <p:cNvPicPr/>
          <p:nvPr/>
        </p:nvPicPr>
        <p:blipFill rotWithShape="1">
          <a:blip r:embed="rId3"/>
          <a:srcRect t="28020" b="20495"/>
          <a:stretch/>
        </p:blipFill>
        <p:spPr>
          <a:xfrm>
            <a:off x="525671" y="1820526"/>
            <a:ext cx="10755093" cy="930442"/>
          </a:xfrm>
          <a:prstGeom prst="rect">
            <a:avLst/>
          </a:prstGeom>
        </p:spPr>
      </p:pic>
      <p:sp>
        <p:nvSpPr>
          <p:cNvPr id="13" name="矩形 12"/>
          <p:cNvSpPr/>
          <p:nvPr/>
        </p:nvSpPr>
        <p:spPr>
          <a:xfrm>
            <a:off x="257000" y="143965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護士人員工作量的平衡</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20" name="圖片 19"/>
          <p:cNvPicPr/>
          <p:nvPr/>
        </p:nvPicPr>
        <p:blipFill rotWithShape="1">
          <a:blip r:embed="rId4"/>
          <a:srcRect t="26770" b="29914"/>
          <a:stretch/>
        </p:blipFill>
        <p:spPr>
          <a:xfrm>
            <a:off x="671379" y="4394774"/>
            <a:ext cx="10766642" cy="753979"/>
          </a:xfrm>
          <a:prstGeom prst="rect">
            <a:avLst/>
          </a:prstGeom>
        </p:spPr>
      </p:pic>
      <p:sp>
        <p:nvSpPr>
          <p:cNvPr id="21" name="矩形 20"/>
          <p:cNvSpPr/>
          <p:nvPr/>
        </p:nvSpPr>
        <p:spPr>
          <a:xfrm>
            <a:off x="577449" y="2901831"/>
            <a:ext cx="11287980" cy="954107"/>
          </a:xfrm>
          <a:prstGeom prst="rect">
            <a:avLst/>
          </a:prstGeom>
        </p:spPr>
        <p:txBody>
          <a:bodyPr wrap="square">
            <a:spAutoFit/>
          </a:bodyPr>
          <a:lstStyle/>
          <a:p>
            <a:pPr marL="457200" indent="-457200">
              <a:spcAft>
                <a:spcPts val="0"/>
              </a:spcAft>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根據</a:t>
            </a:r>
            <a:r>
              <a:rPr lang="en-US" altLang="zh-TW" sz="2800" b="1" dirty="0">
                <a:solidFill>
                  <a:prstClr val="black"/>
                </a:solidFill>
                <a:latin typeface="微軟正黑體" panose="020B0604030504040204" pitchFamily="34" charset="-120"/>
                <a:ea typeface="微軟正黑體" panose="020B0604030504040204" pitchFamily="34" charset="-120"/>
              </a:rPr>
              <a:t>NASA-TLX</a:t>
            </a:r>
            <a:r>
              <a:rPr lang="zh-TW" altLang="en-US" sz="2800" b="1" dirty="0">
                <a:solidFill>
                  <a:prstClr val="black"/>
                </a:solidFill>
                <a:latin typeface="微軟正黑體" panose="020B0604030504040204" pitchFamily="34" charset="-120"/>
                <a:ea typeface="微軟正黑體" panose="020B0604030504040204" pitchFamily="34" charset="-120"/>
              </a:rPr>
              <a:t>和心理反應所得到的可處理病患</a:t>
            </a:r>
            <a:r>
              <a:rPr lang="zh-TW" altLang="en-US" sz="2800" b="1" dirty="0" smtClean="0">
                <a:solidFill>
                  <a:prstClr val="black"/>
                </a:solidFill>
                <a:latin typeface="微軟正黑體" panose="020B0604030504040204" pitchFamily="34" charset="-120"/>
                <a:ea typeface="微軟正黑體" panose="020B0604030504040204" pitchFamily="34" charset="-120"/>
              </a:rPr>
              <a:t>數</a:t>
            </a:r>
            <a:r>
              <a:rPr lang="en-US" altLang="zh-TW" sz="2800" b="1" dirty="0" smtClean="0">
                <a:solidFill>
                  <a:srgbClr val="FF0000"/>
                </a:solidFill>
                <a:latin typeface="微軟正黑體" panose="020B0604030504040204" pitchFamily="34" charset="-120"/>
                <a:ea typeface="微軟正黑體" panose="020B0604030504040204" pitchFamily="34" charset="-120"/>
              </a:rPr>
              <a:t>(3</a:t>
            </a:r>
            <a:r>
              <a:rPr lang="zh-TW" altLang="en-US" sz="2800" b="1" dirty="0" smtClean="0">
                <a:solidFill>
                  <a:srgbClr val="FF0000"/>
                </a:solidFill>
                <a:latin typeface="微軟正黑體" panose="020B0604030504040204" pitchFamily="34" charset="-120"/>
                <a:ea typeface="微軟正黑體" panose="020B0604030504040204" pitchFamily="34" charset="-120"/>
              </a:rPr>
              <a:t>位</a:t>
            </a:r>
            <a:r>
              <a:rPr lang="en-US" altLang="zh-TW" sz="2800" b="1" dirty="0" smtClean="0">
                <a:solidFill>
                  <a:srgbClr val="FF0000"/>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用來計算護士的處理能力</a:t>
            </a:r>
            <a:endParaRPr lang="zh-TW" altLang="en-US" sz="2800" b="1" dirty="0">
              <a:solidFill>
                <a:srgbClr val="FF0000"/>
              </a:solidFill>
              <a:latin typeface="微軟正黑體" panose="020B0604030504040204" pitchFamily="34" charset="-120"/>
              <a:ea typeface="微軟正黑體" panose="020B0604030504040204" pitchFamily="34" charset="-120"/>
            </a:endParaRPr>
          </a:p>
        </p:txBody>
      </p:sp>
      <p:sp>
        <p:nvSpPr>
          <p:cNvPr id="2" name="橢圓 1"/>
          <p:cNvSpPr/>
          <p:nvPr/>
        </p:nvSpPr>
        <p:spPr>
          <a:xfrm>
            <a:off x="4942114" y="1820526"/>
            <a:ext cx="500743" cy="841233"/>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橢圓 21"/>
          <p:cNvSpPr/>
          <p:nvPr/>
        </p:nvSpPr>
        <p:spPr>
          <a:xfrm>
            <a:off x="5029200" y="4240895"/>
            <a:ext cx="500743" cy="841233"/>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688908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字方塊 11"/>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a:t>
            </a:r>
            <a:r>
              <a:rPr lang="en-US" altLang="zh-TW" sz="4800" dirty="0" smtClean="0">
                <a:solidFill>
                  <a:prstClr val="black"/>
                </a:solidFill>
                <a:latin typeface="微軟正黑體" panose="020B0604030504040204" pitchFamily="34" charset="-120"/>
                <a:ea typeface="微軟正黑體" panose="020B0604030504040204" pitchFamily="34" charset="-120"/>
              </a:rPr>
              <a:t>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矩形 12"/>
          <p:cNvSpPr/>
          <p:nvPr/>
        </p:nvSpPr>
        <p:spPr>
          <a:xfrm>
            <a:off x="257000" y="1894974"/>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評估每種患者組合在系統中的最大容量</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19" name="圖片 18"/>
          <p:cNvPicPr/>
          <p:nvPr/>
        </p:nvPicPr>
        <p:blipFill>
          <a:blip r:embed="rId3"/>
          <a:stretch>
            <a:fillRect/>
          </a:stretch>
        </p:blipFill>
        <p:spPr>
          <a:xfrm>
            <a:off x="425049" y="2882640"/>
            <a:ext cx="11287980" cy="1769179"/>
          </a:xfrm>
          <a:prstGeom prst="rect">
            <a:avLst/>
          </a:prstGeom>
        </p:spPr>
      </p:pic>
      <p:sp>
        <p:nvSpPr>
          <p:cNvPr id="23" name="橢圓 22"/>
          <p:cNvSpPr/>
          <p:nvPr/>
        </p:nvSpPr>
        <p:spPr>
          <a:xfrm>
            <a:off x="9905999" y="3309258"/>
            <a:ext cx="587830" cy="104934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p:cNvSpPr/>
          <p:nvPr/>
        </p:nvSpPr>
        <p:spPr>
          <a:xfrm>
            <a:off x="5683814" y="4713471"/>
            <a:ext cx="6029215" cy="523220"/>
          </a:xfrm>
          <a:prstGeom prst="rect">
            <a:avLst/>
          </a:prstGeom>
        </p:spPr>
        <p:txBody>
          <a:bodyPr wrap="none">
            <a:spAutoFit/>
          </a:bodyPr>
          <a:lstStyle/>
          <a:p>
            <a:r>
              <a:rPr lang="zh-TW" altLang="en-US" sz="2800" b="1" dirty="0">
                <a:solidFill>
                  <a:srgbClr val="FF0000"/>
                </a:solidFill>
                <a:latin typeface="微軟正黑體" panose="020B0604030504040204" pitchFamily="34" charset="-120"/>
                <a:ea typeface="微軟正黑體" panose="020B0604030504040204" pitchFamily="34" charset="-120"/>
              </a:rPr>
              <a:t>每天進入系統的</a:t>
            </a:r>
            <a:r>
              <a:rPr lang="en-US" altLang="zh-TW" sz="2800" b="1" dirty="0">
                <a:solidFill>
                  <a:srgbClr val="FF0000"/>
                </a:solidFill>
                <a:latin typeface="微軟正黑體" panose="020B0604030504040204" pitchFamily="34" charset="-120"/>
                <a:ea typeface="微軟正黑體" panose="020B0604030504040204" pitchFamily="34" charset="-120"/>
              </a:rPr>
              <a:t>j</a:t>
            </a:r>
            <a:r>
              <a:rPr lang="zh-TW" altLang="en-US" sz="2800" b="1" dirty="0">
                <a:solidFill>
                  <a:srgbClr val="FF0000"/>
                </a:solidFill>
                <a:latin typeface="微軟正黑體" panose="020B0604030504040204" pitchFamily="34" charset="-120"/>
                <a:ea typeface="微軟正黑體" panose="020B0604030504040204" pitchFamily="34" charset="-120"/>
              </a:rPr>
              <a:t>型患者數量的百分比</a:t>
            </a:r>
          </a:p>
        </p:txBody>
      </p:sp>
    </p:spTree>
    <p:extLst>
      <p:ext uri="{BB962C8B-B14F-4D97-AF65-F5344CB8AC3E}">
        <p14:creationId xmlns:p14="http://schemas.microsoft.com/office/powerpoint/2010/main" val="4008114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3" name="矩形 2"/>
          <p:cNvSpPr/>
          <p:nvPr/>
        </p:nvSpPr>
        <p:spPr>
          <a:xfrm>
            <a:off x="1682704" y="1566712"/>
            <a:ext cx="952055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1" dirty="0">
                <a:solidFill>
                  <a:prstClr val="black"/>
                </a:solidFill>
                <a:latin typeface="微軟正黑體" panose="020B0604030504040204" pitchFamily="34" charset="-120"/>
                <a:ea typeface="微軟正黑體" panose="020B0604030504040204" pitchFamily="34" charset="-120"/>
              </a:rPr>
              <a:t>為了測試數學模型，從歷史數據中隨機獲得的十天的數據</a:t>
            </a:r>
          </a:p>
        </p:txBody>
      </p:sp>
      <p:pic>
        <p:nvPicPr>
          <p:cNvPr id="4" name="圖片 3"/>
          <p:cNvPicPr>
            <a:picLocks noChangeAspect="1"/>
          </p:cNvPicPr>
          <p:nvPr/>
        </p:nvPicPr>
        <p:blipFill>
          <a:blip r:embed="rId3"/>
          <a:stretch>
            <a:fillRect/>
          </a:stretch>
        </p:blipFill>
        <p:spPr>
          <a:xfrm>
            <a:off x="2191497" y="2263944"/>
            <a:ext cx="7909301" cy="4401551"/>
          </a:xfrm>
          <a:prstGeom prst="rect">
            <a:avLst/>
          </a:prstGeom>
        </p:spPr>
      </p:pic>
    </p:spTree>
    <p:extLst>
      <p:ext uri="{BB962C8B-B14F-4D97-AF65-F5344CB8AC3E}">
        <p14:creationId xmlns:p14="http://schemas.microsoft.com/office/powerpoint/2010/main" val="31793229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3" name="矩形 2"/>
          <p:cNvSpPr/>
          <p:nvPr/>
        </p:nvSpPr>
        <p:spPr>
          <a:xfrm>
            <a:off x="128500" y="1478392"/>
            <a:ext cx="41504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1" dirty="0" smtClean="0">
                <a:solidFill>
                  <a:prstClr val="black"/>
                </a:solidFill>
                <a:latin typeface="微軟正黑體" panose="020B0604030504040204" pitchFamily="34" charset="-120"/>
                <a:ea typeface="微軟正黑體" panose="020B0604030504040204" pitchFamily="34" charset="-120"/>
              </a:rPr>
              <a:t>利用</a:t>
            </a:r>
            <a:r>
              <a:rPr lang="en-US" altLang="zh-TW" sz="2800" b="1" dirty="0" smtClean="0">
                <a:solidFill>
                  <a:prstClr val="black"/>
                </a:solidFill>
                <a:latin typeface="微軟正黑體" panose="020B0604030504040204" pitchFamily="34" charset="-120"/>
                <a:ea typeface="微軟正黑體" panose="020B0604030504040204" pitchFamily="34" charset="-120"/>
              </a:rPr>
              <a:t>GMAS</a:t>
            </a:r>
            <a:r>
              <a:rPr lang="zh-TW" altLang="en-US" sz="2800" b="1" dirty="0" smtClean="0">
                <a:solidFill>
                  <a:prstClr val="black"/>
                </a:solidFill>
                <a:latin typeface="微軟正黑體" panose="020B0604030504040204" pitchFamily="34" charset="-120"/>
                <a:ea typeface="微軟正黑體" panose="020B0604030504040204" pitchFamily="34" charset="-120"/>
              </a:rPr>
              <a:t>運算數學模式</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4272882" y="1047343"/>
            <a:ext cx="7372946" cy="5796820"/>
          </a:xfrm>
          <a:prstGeom prst="rect">
            <a:avLst/>
          </a:prstGeom>
        </p:spPr>
      </p:pic>
      <p:sp>
        <p:nvSpPr>
          <p:cNvPr id="5" name="文字方塊 4"/>
          <p:cNvSpPr txBox="1"/>
          <p:nvPr/>
        </p:nvSpPr>
        <p:spPr>
          <a:xfrm>
            <a:off x="3529128" y="619636"/>
            <a:ext cx="138792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dirty="0">
                <a:solidFill>
                  <a:prstClr val="black"/>
                </a:solidFill>
                <a:latin typeface="微軟正黑體" panose="020B0604030504040204" pitchFamily="34" charset="-120"/>
                <a:ea typeface="微軟正黑體" panose="020B0604030504040204" pitchFamily="34" charset="-120"/>
              </a:rPr>
              <a:t>椅子編號</a:t>
            </a:r>
          </a:p>
        </p:txBody>
      </p:sp>
      <p:sp>
        <p:nvSpPr>
          <p:cNvPr id="11" name="文字方塊 10"/>
          <p:cNvSpPr txBox="1"/>
          <p:nvPr/>
        </p:nvSpPr>
        <p:spPr>
          <a:xfrm>
            <a:off x="4653517" y="195050"/>
            <a:ext cx="1498449" cy="707886"/>
          </a:xfrm>
          <a:prstGeom prst="rect">
            <a:avLst/>
          </a:prstGeom>
          <a:noFill/>
        </p:spPr>
        <p:txBody>
          <a:bodyPr wrap="square" rtlCol="0">
            <a:spAutoFit/>
          </a:bodyPr>
          <a:lstStyle/>
          <a:p>
            <a:pPr algn="ctr"/>
            <a:r>
              <a:rPr lang="zh-TW" altLang="en-US" sz="2000" b="1" dirty="0">
                <a:solidFill>
                  <a:prstClr val="black"/>
                </a:solidFill>
                <a:latin typeface="微軟正黑體" panose="020B0604030504040204" pitchFamily="34" charset="-120"/>
                <a:ea typeface="微軟正黑體" panose="020B0604030504040204" pitchFamily="34" charset="-120"/>
              </a:rPr>
              <a:t>即將到達的患者類型</a:t>
            </a:r>
          </a:p>
        </p:txBody>
      </p:sp>
      <p:sp>
        <p:nvSpPr>
          <p:cNvPr id="16" name="文字方塊 15"/>
          <p:cNvSpPr txBox="1"/>
          <p:nvPr/>
        </p:nvSpPr>
        <p:spPr>
          <a:xfrm>
            <a:off x="5920582" y="223647"/>
            <a:ext cx="1387928" cy="707886"/>
          </a:xfrm>
          <a:prstGeom prst="rect">
            <a:avLst/>
          </a:prstGeom>
          <a:noFill/>
        </p:spPr>
        <p:txBody>
          <a:bodyPr wrap="square" rtlCol="0">
            <a:spAutoFit/>
          </a:bodyPr>
          <a:lstStyle/>
          <a:p>
            <a:pPr algn="ctr"/>
            <a:r>
              <a:rPr lang="zh-TW" altLang="en-US" sz="2000" b="1" dirty="0">
                <a:solidFill>
                  <a:prstClr val="black"/>
                </a:solidFill>
                <a:latin typeface="微軟正黑體" panose="020B0604030504040204" pitchFamily="34" charset="-120"/>
                <a:ea typeface="微軟正黑體" panose="020B0604030504040204" pitchFamily="34" charset="-120"/>
              </a:rPr>
              <a:t>患者</a:t>
            </a:r>
            <a:r>
              <a:rPr lang="zh-TW" altLang="en-US" sz="2000" b="1" dirty="0" smtClean="0">
                <a:solidFill>
                  <a:prstClr val="black"/>
                </a:solidFill>
                <a:latin typeface="微軟正黑體" panose="020B0604030504040204" pitchFamily="34" charset="-120"/>
                <a:ea typeface="微軟正黑體" panose="020B0604030504040204" pitchFamily="34" charset="-120"/>
              </a:rPr>
              <a:t>的</a:t>
            </a:r>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ctr"/>
            <a:r>
              <a:rPr lang="zh-TW" altLang="en-US" sz="2000" b="1" dirty="0" smtClean="0">
                <a:solidFill>
                  <a:prstClr val="black"/>
                </a:solidFill>
                <a:latin typeface="微軟正黑體" panose="020B0604030504040204" pitchFamily="34" charset="-120"/>
                <a:ea typeface="微軟正黑體" panose="020B0604030504040204" pitchFamily="34" charset="-120"/>
              </a:rPr>
              <a:t>時間</a:t>
            </a:r>
            <a:r>
              <a:rPr lang="zh-TW" altLang="en-US" sz="2000" b="1" dirty="0">
                <a:solidFill>
                  <a:prstClr val="black"/>
                </a:solidFill>
                <a:latin typeface="微軟正黑體" panose="020B0604030504040204" pitchFamily="34" charset="-120"/>
                <a:ea typeface="微軟正黑體" panose="020B0604030504040204" pitchFamily="34" charset="-120"/>
              </a:rPr>
              <a:t>間隙</a:t>
            </a:r>
          </a:p>
        </p:txBody>
      </p:sp>
      <p:sp>
        <p:nvSpPr>
          <p:cNvPr id="17" name="文字方塊 16"/>
          <p:cNvSpPr txBox="1"/>
          <p:nvPr/>
        </p:nvSpPr>
        <p:spPr>
          <a:xfrm>
            <a:off x="6914381" y="195050"/>
            <a:ext cx="1661194" cy="707886"/>
          </a:xfrm>
          <a:prstGeom prst="rect">
            <a:avLst/>
          </a:prstGeom>
          <a:noFill/>
        </p:spPr>
        <p:txBody>
          <a:bodyPr wrap="square" rtlCol="0">
            <a:spAutoFit/>
          </a:bodyPr>
          <a:lstStyle/>
          <a:p>
            <a:pPr algn="ctr"/>
            <a:r>
              <a:rPr lang="zh-TW" altLang="en-US" sz="2000" b="1" dirty="0" smtClean="0">
                <a:solidFill>
                  <a:prstClr val="black"/>
                </a:solidFill>
                <a:latin typeface="微軟正黑體" panose="020B0604030504040204" pitchFamily="34" charset="-120"/>
                <a:ea typeface="微軟正黑體" panose="020B0604030504040204" pitchFamily="34" charset="-120"/>
              </a:rPr>
              <a:t>患者疾病的</a:t>
            </a:r>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ctr"/>
            <a:r>
              <a:rPr lang="zh-TW" altLang="en-US" sz="2000" b="1" dirty="0" smtClean="0">
                <a:solidFill>
                  <a:prstClr val="black"/>
                </a:solidFill>
                <a:latin typeface="微軟正黑體" panose="020B0604030504040204" pitchFamily="34" charset="-120"/>
                <a:ea typeface="微軟正黑體" panose="020B0604030504040204" pitchFamily="34" charset="-120"/>
              </a:rPr>
              <a:t>劇烈</a:t>
            </a:r>
            <a:r>
              <a:rPr lang="zh-TW" altLang="en-US" sz="2000" b="1" dirty="0">
                <a:solidFill>
                  <a:prstClr val="black"/>
                </a:solidFill>
                <a:latin typeface="微軟正黑體" panose="020B0604030504040204" pitchFamily="34" charset="-120"/>
                <a:ea typeface="微軟正黑體" panose="020B0604030504040204" pitchFamily="34" charset="-120"/>
              </a:rPr>
              <a:t>程度</a:t>
            </a:r>
          </a:p>
        </p:txBody>
      </p:sp>
      <p:sp>
        <p:nvSpPr>
          <p:cNvPr id="7" name="左大括弧 6"/>
          <p:cNvSpPr/>
          <p:nvPr/>
        </p:nvSpPr>
        <p:spPr>
          <a:xfrm rot="5400000">
            <a:off x="9448152" y="-1087566"/>
            <a:ext cx="456076" cy="3981003"/>
          </a:xfrm>
          <a:prstGeom prst="leftBrace">
            <a:avLst>
              <a:gd name="adj1" fmla="val 111898"/>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 name="文字方塊 7"/>
          <p:cNvSpPr txBox="1"/>
          <p:nvPr/>
        </p:nvSpPr>
        <p:spPr>
          <a:xfrm>
            <a:off x="8971947" y="148883"/>
            <a:ext cx="1408486" cy="400110"/>
          </a:xfrm>
          <a:prstGeom prst="rect">
            <a:avLst/>
          </a:prstGeom>
          <a:noFill/>
        </p:spPr>
        <p:txBody>
          <a:bodyPr wrap="square" rtlCol="0">
            <a:spAutoFit/>
          </a:bodyPr>
          <a:lstStyle/>
          <a:p>
            <a:r>
              <a:rPr lang="zh-TW" altLang="en-US" sz="2000" b="1" dirty="0">
                <a:solidFill>
                  <a:prstClr val="black"/>
                </a:solidFill>
                <a:latin typeface="微軟正黑體" panose="020B0604030504040204" pitchFamily="34" charset="-120"/>
                <a:ea typeface="微軟正黑體" panose="020B0604030504040204" pitchFamily="34" charset="-120"/>
              </a:rPr>
              <a:t>護士編號</a:t>
            </a:r>
          </a:p>
        </p:txBody>
      </p:sp>
      <p:sp>
        <p:nvSpPr>
          <p:cNvPr id="4" name="矩形 3"/>
          <p:cNvSpPr/>
          <p:nvPr/>
        </p:nvSpPr>
        <p:spPr>
          <a:xfrm>
            <a:off x="4526573" y="1414982"/>
            <a:ext cx="528331" cy="500147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矩形 17"/>
          <p:cNvSpPr/>
          <p:nvPr/>
        </p:nvSpPr>
        <p:spPr>
          <a:xfrm>
            <a:off x="5302482" y="1382511"/>
            <a:ext cx="585590" cy="50339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5977918" y="1382511"/>
            <a:ext cx="443876" cy="50339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6782842" y="1392700"/>
            <a:ext cx="443876" cy="50339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79467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6" grpId="0"/>
      <p:bldP spid="17" grpId="0"/>
      <p:bldP spid="7" grpId="0" animBg="1"/>
      <p:bldP spid="8" grpId="0"/>
      <p:bldP spid="4" grpId="0" animBg="1"/>
      <p:bldP spid="18" grpId="0" animBg="1"/>
      <p:bldP spid="19" grpId="0" animBg="1"/>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3" name="矩形 2"/>
          <p:cNvSpPr/>
          <p:nvPr/>
        </p:nvSpPr>
        <p:spPr>
          <a:xfrm>
            <a:off x="2640366" y="297275"/>
            <a:ext cx="9264075" cy="523220"/>
          </a:xfrm>
          <a:prstGeom prst="rect">
            <a:avLst/>
          </a:prstGeom>
        </p:spPr>
        <p:txBody>
          <a:bodyPr wrap="non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US" sz="28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與原始模型相比，從數學</a:t>
            </a:r>
            <a:r>
              <a:rPr kumimoji="0" lang="zh-TW" altLang="en-US" sz="2800" b="1"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模型中獲得的時間表較為平均</a:t>
            </a:r>
            <a:endParaRPr kumimoji="0" lang="zh-TW" altLang="en-US" sz="28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pic>
        <p:nvPicPr>
          <p:cNvPr id="9" name="圖片 8"/>
          <p:cNvPicPr>
            <a:picLocks noChangeAspect="1"/>
          </p:cNvPicPr>
          <p:nvPr/>
        </p:nvPicPr>
        <p:blipFill>
          <a:blip r:embed="rId3"/>
          <a:stretch>
            <a:fillRect/>
          </a:stretch>
        </p:blipFill>
        <p:spPr>
          <a:xfrm>
            <a:off x="613890" y="1245417"/>
            <a:ext cx="10501531" cy="5612583"/>
          </a:xfrm>
          <a:prstGeom prst="rect">
            <a:avLst/>
          </a:prstGeom>
        </p:spPr>
      </p:pic>
      <p:sp>
        <p:nvSpPr>
          <p:cNvPr id="5" name="文字方塊 4"/>
          <p:cNvSpPr txBox="1"/>
          <p:nvPr/>
        </p:nvSpPr>
        <p:spPr>
          <a:xfrm>
            <a:off x="10384852" y="5334356"/>
            <a:ext cx="1838820" cy="400110"/>
          </a:xfrm>
          <a:prstGeom prst="rect">
            <a:avLst/>
          </a:prstGeom>
          <a:noFill/>
        </p:spPr>
        <p:txBody>
          <a:bodyPr wrap="square" rtlCol="0">
            <a:spAutoFit/>
          </a:bodyPr>
          <a:lstStyle/>
          <a:p>
            <a:r>
              <a:rPr lang="zh-TW" altLang="en-US" sz="2000" b="1" dirty="0">
                <a:solidFill>
                  <a:prstClr val="black"/>
                </a:solidFill>
                <a:latin typeface="微軟正黑體" panose="020B0604030504040204" pitchFamily="34" charset="-120"/>
                <a:ea typeface="微軟正黑體" panose="020B0604030504040204" pitchFamily="34" charset="-120"/>
              </a:rPr>
              <a:t>實際的時間表</a:t>
            </a:r>
          </a:p>
        </p:txBody>
      </p:sp>
      <p:sp>
        <p:nvSpPr>
          <p:cNvPr id="18" name="文字方塊 17"/>
          <p:cNvSpPr txBox="1"/>
          <p:nvPr/>
        </p:nvSpPr>
        <p:spPr>
          <a:xfrm>
            <a:off x="10495406" y="3337717"/>
            <a:ext cx="180714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dirty="0">
                <a:solidFill>
                  <a:prstClr val="black"/>
                </a:solidFill>
                <a:latin typeface="微軟正黑體" panose="020B0604030504040204" pitchFamily="34" charset="-120"/>
                <a:ea typeface="微軟正黑體" panose="020B0604030504040204" pitchFamily="34" charset="-120"/>
              </a:rPr>
              <a:t>建議的時間表</a:t>
            </a:r>
          </a:p>
        </p:txBody>
      </p:sp>
      <p:sp>
        <p:nvSpPr>
          <p:cNvPr id="4" name="矩形 3"/>
          <p:cNvSpPr/>
          <p:nvPr/>
        </p:nvSpPr>
        <p:spPr>
          <a:xfrm>
            <a:off x="2640366" y="754199"/>
            <a:ext cx="9623147" cy="523220"/>
          </a:xfrm>
          <a:prstGeom prst="rect">
            <a:avLst/>
          </a:prstGeom>
        </p:spPr>
        <p:txBody>
          <a:bodyPr wrap="non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US" sz="2800" b="1"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可在一天中保持系統中患者數量的平衡，並避免需求高峰</a:t>
            </a:r>
            <a:endParaRPr kumimoji="0" lang="zh-TW" altLang="en-US" sz="28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Tree>
    <p:extLst>
      <p:ext uri="{BB962C8B-B14F-4D97-AF65-F5344CB8AC3E}">
        <p14:creationId xmlns:p14="http://schemas.microsoft.com/office/powerpoint/2010/main" val="10280539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pic>
        <p:nvPicPr>
          <p:cNvPr id="16" name="圖片 15"/>
          <p:cNvPicPr/>
          <p:nvPr/>
        </p:nvPicPr>
        <p:blipFill>
          <a:blip r:embed="rId3"/>
          <a:stretch>
            <a:fillRect/>
          </a:stretch>
        </p:blipFill>
        <p:spPr>
          <a:xfrm>
            <a:off x="56125" y="1414982"/>
            <a:ext cx="12135875" cy="5443018"/>
          </a:xfrm>
          <a:prstGeom prst="rect">
            <a:avLst/>
          </a:prstGeom>
        </p:spPr>
      </p:pic>
      <p:sp>
        <p:nvSpPr>
          <p:cNvPr id="2" name="矩形 1"/>
          <p:cNvSpPr/>
          <p:nvPr/>
        </p:nvSpPr>
        <p:spPr>
          <a:xfrm>
            <a:off x="3745936" y="479155"/>
            <a:ext cx="779251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1" dirty="0">
                <a:solidFill>
                  <a:prstClr val="black"/>
                </a:solidFill>
                <a:latin typeface="微軟正黑體" panose="020B0604030504040204" pitchFamily="34" charset="-120"/>
                <a:ea typeface="微軟正黑體" panose="020B0604030504040204" pitchFamily="34" charset="-120"/>
              </a:rPr>
              <a:t>該數學模型允許注射</a:t>
            </a:r>
            <a:r>
              <a:rPr lang="zh-TW" altLang="en-US" sz="2800" b="1" dirty="0" smtClean="0">
                <a:solidFill>
                  <a:prstClr val="black"/>
                </a:solidFill>
                <a:latin typeface="微軟正黑體" panose="020B0604030504040204" pitchFamily="34" charset="-120"/>
                <a:ea typeface="微軟正黑體" panose="020B0604030504040204" pitchFamily="34" charset="-120"/>
              </a:rPr>
              <a:t>區</a:t>
            </a:r>
            <a:r>
              <a:rPr lang="zh-TW" altLang="en-US" sz="2800" b="1" dirty="0">
                <a:solidFill>
                  <a:prstClr val="black"/>
                </a:solidFill>
                <a:latin typeface="微軟正黑體" panose="020B0604030504040204" pitchFamily="34" charset="-120"/>
                <a:ea typeface="微軟正黑體" panose="020B0604030504040204" pitchFamily="34" charset="-120"/>
              </a:rPr>
              <a:t>的</a:t>
            </a:r>
            <a:r>
              <a:rPr lang="zh-TW" altLang="en-US" sz="2800" b="1" dirty="0" smtClean="0">
                <a:solidFill>
                  <a:prstClr val="black"/>
                </a:solidFill>
                <a:latin typeface="微軟正黑體" panose="020B0604030504040204" pitchFamily="34" charset="-120"/>
                <a:ea typeface="微軟正黑體" panose="020B0604030504040204" pitchFamily="34" charset="-120"/>
              </a:rPr>
              <a:t>容量</a:t>
            </a:r>
            <a:r>
              <a:rPr lang="zh-TW" altLang="en-US" sz="2800" b="1" dirty="0">
                <a:solidFill>
                  <a:prstClr val="black"/>
                </a:solidFill>
                <a:latin typeface="微軟正黑體" panose="020B0604030504040204" pitchFamily="34" charset="-120"/>
                <a:ea typeface="微軟正黑體" panose="020B0604030504040204" pitchFamily="34" charset="-120"/>
              </a:rPr>
              <a:t>每天增加至少</a:t>
            </a:r>
            <a:r>
              <a:rPr lang="en-US" altLang="zh-TW" sz="2800" b="1" dirty="0">
                <a:solidFill>
                  <a:prstClr val="black"/>
                </a:solidFill>
                <a:latin typeface="微軟正黑體" panose="020B0604030504040204" pitchFamily="34" charset="-120"/>
                <a:ea typeface="微軟正黑體" panose="020B0604030504040204" pitchFamily="34" charset="-120"/>
              </a:rPr>
              <a:t>50</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9" name="橢圓 8"/>
          <p:cNvSpPr/>
          <p:nvPr/>
        </p:nvSpPr>
        <p:spPr>
          <a:xfrm>
            <a:off x="11269578" y="4363453"/>
            <a:ext cx="794086" cy="58870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40123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2" name="矩形 1"/>
          <p:cNvSpPr/>
          <p:nvPr/>
        </p:nvSpPr>
        <p:spPr>
          <a:xfrm>
            <a:off x="3114564" y="558885"/>
            <a:ext cx="879599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1" dirty="0">
                <a:solidFill>
                  <a:prstClr val="black"/>
                </a:solidFill>
                <a:latin typeface="微軟正黑體" panose="020B0604030504040204" pitchFamily="34" charset="-120"/>
                <a:ea typeface="微軟正黑體" panose="020B0604030504040204" pitchFamily="34" charset="-120"/>
              </a:rPr>
              <a:t>該模型在這</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天內平均需要</a:t>
            </a:r>
            <a:r>
              <a:rPr lang="en-US" altLang="zh-TW" sz="2800" b="1" dirty="0">
                <a:solidFill>
                  <a:prstClr val="black"/>
                </a:solidFill>
                <a:latin typeface="微軟正黑體" panose="020B0604030504040204" pitchFamily="34" charset="-120"/>
                <a:ea typeface="微軟正黑體" panose="020B0604030504040204" pitchFamily="34" charset="-120"/>
              </a:rPr>
              <a:t>1,002.53 s</a:t>
            </a:r>
            <a:r>
              <a:rPr lang="zh-TW" altLang="en-US" sz="2800" b="1" dirty="0">
                <a:solidFill>
                  <a:prstClr val="black"/>
                </a:solidFill>
                <a:latin typeface="微軟正黑體" panose="020B0604030504040204" pitchFamily="34" charset="-120"/>
                <a:ea typeface="微軟正黑體" panose="020B0604030504040204" pitchFamily="34" charset="-120"/>
              </a:rPr>
              <a:t>的時間進行求解</a:t>
            </a:r>
          </a:p>
        </p:txBody>
      </p:sp>
      <p:pic>
        <p:nvPicPr>
          <p:cNvPr id="7" name="圖片 6"/>
          <p:cNvPicPr>
            <a:picLocks noChangeAspect="1"/>
          </p:cNvPicPr>
          <p:nvPr/>
        </p:nvPicPr>
        <p:blipFill>
          <a:blip r:embed="rId3"/>
          <a:stretch>
            <a:fillRect/>
          </a:stretch>
        </p:blipFill>
        <p:spPr>
          <a:xfrm>
            <a:off x="1155072" y="1732005"/>
            <a:ext cx="9572799" cy="4916943"/>
          </a:xfrm>
          <a:prstGeom prst="rect">
            <a:avLst/>
          </a:prstGeom>
        </p:spPr>
      </p:pic>
    </p:spTree>
    <p:extLst>
      <p:ext uri="{BB962C8B-B14F-4D97-AF65-F5344CB8AC3E}">
        <p14:creationId xmlns:p14="http://schemas.microsoft.com/office/powerpoint/2010/main" val="15185803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340509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C</a:t>
            </a: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onclusion</a:t>
            </a:r>
            <a:endParaRPr kumimoji="0" lang="en-US" altLang="zh-TW" sz="4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7" name="矩形 6"/>
          <p:cNvSpPr/>
          <p:nvPr/>
        </p:nvSpPr>
        <p:spPr>
          <a:xfrm>
            <a:off x="627017" y="2031013"/>
            <a:ext cx="9990771"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這項研究為癌症診所的注射區開發了一個</a:t>
            </a:r>
            <a:r>
              <a:rPr lang="zh-TW" altLang="en-US" sz="2800" b="1" dirty="0">
                <a:solidFill>
                  <a:srgbClr val="FF0000"/>
                </a:solidFill>
                <a:latin typeface="微軟正黑體" panose="020B0604030504040204" pitchFamily="34" charset="-120"/>
                <a:ea typeface="微軟正黑體" panose="020B0604030504040204" pitchFamily="34" charset="-120"/>
              </a:rPr>
              <a:t>優化模型</a:t>
            </a:r>
            <a:r>
              <a:rPr lang="zh-TW" altLang="en-US" sz="2800" b="1" dirty="0">
                <a:solidFill>
                  <a:prstClr val="black"/>
                </a:solidFill>
                <a:latin typeface="微軟正黑體" panose="020B0604030504040204" pitchFamily="34" charset="-120"/>
                <a:ea typeface="微軟正黑體" panose="020B0604030504040204" pitchFamily="34" charset="-120"/>
              </a:rPr>
              <a:t>，建立了一般的</a:t>
            </a:r>
            <a:r>
              <a:rPr lang="zh-TW" altLang="en-US" sz="2800" b="1" dirty="0">
                <a:solidFill>
                  <a:srgbClr val="FF0000"/>
                </a:solidFill>
                <a:latin typeface="微軟正黑體" panose="020B0604030504040204" pitchFamily="34" charset="-120"/>
                <a:ea typeface="微軟正黑體" panose="020B0604030504040204" pitchFamily="34" charset="-120"/>
              </a:rPr>
              <a:t>假設和限制條件</a:t>
            </a:r>
            <a:r>
              <a:rPr lang="zh-TW" altLang="en-US" sz="2800" b="1" dirty="0">
                <a:solidFill>
                  <a:prstClr val="black"/>
                </a:solidFill>
                <a:latin typeface="微軟正黑體" panose="020B0604030504040204" pitchFamily="34" charset="-120"/>
                <a:ea typeface="微軟正黑體" panose="020B0604030504040204" pitchFamily="34" charset="-120"/>
              </a:rPr>
              <a:t>來設計患者預約的日程安排。</a:t>
            </a:r>
            <a:endParaRPr kumimoji="0" lang="zh-TW" altLang="en-US" sz="28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8" name="矩形 7"/>
          <p:cNvSpPr/>
          <p:nvPr/>
        </p:nvSpPr>
        <p:spPr>
          <a:xfrm>
            <a:off x="627017" y="4822340"/>
            <a:ext cx="9623888"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應用該模型可改善的兩個目的</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627758" y="3426676"/>
            <a:ext cx="10388585"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該模型讓癌症中心平均的分配患者的預約，提高了治療效率且不影響每個患者的總平均時間。</a:t>
            </a:r>
            <a:endParaRPr kumimoji="0" lang="zh-TW" altLang="zh-TW" sz="28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
        <p:nvSpPr>
          <p:cNvPr id="3" name="矩形 2"/>
          <p:cNvSpPr/>
          <p:nvPr/>
        </p:nvSpPr>
        <p:spPr>
          <a:xfrm>
            <a:off x="1175657" y="5479340"/>
            <a:ext cx="11016343"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）平衡患者的計劃，避免患者抵達的高峰時段</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lvl="0"/>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）有助於提高癌症中心的處理能力</a:t>
            </a:r>
          </a:p>
        </p:txBody>
      </p:sp>
    </p:spTree>
    <p:extLst>
      <p:ext uri="{BB962C8B-B14F-4D97-AF65-F5344CB8AC3E}">
        <p14:creationId xmlns:p14="http://schemas.microsoft.com/office/powerpoint/2010/main" val="3217121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8432" y="1905057"/>
            <a:ext cx="11429914"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本研究，使用感知</a:t>
            </a:r>
            <a:r>
              <a:rPr lang="zh-TW" altLang="en-US" sz="2800" b="1" dirty="0" smtClean="0">
                <a:latin typeface="微軟正黑體" panose="020B0604030504040204" pitchFamily="34" charset="-120"/>
                <a:ea typeface="微軟正黑體" panose="020B0604030504040204" pitchFamily="34" charset="-120"/>
              </a:rPr>
              <a:t>工具來預測護士的心理負荷量</a:t>
            </a:r>
            <a:r>
              <a:rPr lang="zh-TW" altLang="en-US" sz="2800" b="1" dirty="0">
                <a:latin typeface="微軟正黑體" panose="020B0604030504040204" pitchFamily="34" charset="-120"/>
                <a:ea typeface="微軟正黑體" panose="020B0604030504040204" pitchFamily="34" charset="-120"/>
              </a:rPr>
              <a:t> </a:t>
            </a:r>
            <a:r>
              <a:rPr lang="zh-TW" altLang="en-US" sz="2800" b="1" dirty="0" smtClean="0">
                <a:latin typeface="微軟正黑體" panose="020B0604030504040204" pitchFamily="34" charset="-120"/>
                <a:ea typeface="微軟正黑體" panose="020B0604030504040204" pitchFamily="34" charset="-120"/>
              </a:rPr>
              <a:t>                          </a:t>
            </a:r>
            <a:r>
              <a:rPr lang="en-US" altLang="zh-TW" sz="2800" b="1" dirty="0" smtClean="0">
                <a:solidFill>
                  <a:schemeClr val="accent2">
                    <a:lumMod val="50000"/>
                  </a:schemeClr>
                </a:solidFill>
                <a:latin typeface="微軟正黑體" panose="020B0604030504040204" pitchFamily="34" charset="-120"/>
                <a:ea typeface="微軟正黑體" panose="020B0604030504040204" pitchFamily="34" charset="-120"/>
              </a:rPr>
              <a:t>NASA</a:t>
            </a:r>
            <a:r>
              <a:rPr lang="zh-TW" altLang="en-US" sz="2800" b="1" dirty="0">
                <a:solidFill>
                  <a:schemeClr val="accent2">
                    <a:lumMod val="50000"/>
                  </a:schemeClr>
                </a:solidFill>
                <a:latin typeface="微軟正黑體" panose="020B0604030504040204" pitchFamily="34" charset="-120"/>
                <a:ea typeface="微軟正黑體" panose="020B0604030504040204" pitchFamily="34" charset="-120"/>
              </a:rPr>
              <a:t>任務負荷指數</a:t>
            </a:r>
            <a:r>
              <a:rPr lang="en-US" altLang="zh-TW" sz="2800" b="1" dirty="0">
                <a:solidFill>
                  <a:schemeClr val="accent2">
                    <a:lumMod val="50000"/>
                  </a:schemeClr>
                </a:solidFill>
                <a:latin typeface="微軟正黑體" panose="020B0604030504040204" pitchFamily="34" charset="-120"/>
                <a:ea typeface="微軟正黑體" panose="020B0604030504040204" pitchFamily="34" charset="-120"/>
              </a:rPr>
              <a:t>(</a:t>
            </a:r>
            <a:r>
              <a:rPr lang="en-US" altLang="zh-TW" sz="2800" b="1" dirty="0" smtClean="0">
                <a:solidFill>
                  <a:schemeClr val="accent2">
                    <a:lumMod val="50000"/>
                  </a:schemeClr>
                </a:solidFill>
                <a:latin typeface="微軟正黑體" panose="020B0604030504040204" pitchFamily="34" charset="-120"/>
                <a:ea typeface="微軟正黑體" panose="020B0604030504040204" pitchFamily="34" charset="-120"/>
              </a:rPr>
              <a:t>NASA-TLX)</a:t>
            </a:r>
            <a:r>
              <a:rPr lang="zh-TW" altLang="en-US" sz="2800" b="1" dirty="0">
                <a:latin typeface="微軟正黑體" panose="020B0604030504040204" pitchFamily="34" charset="-120"/>
                <a:ea typeface="微軟正黑體" panose="020B0604030504040204" pitchFamily="34" charset="-120"/>
              </a:rPr>
              <a:t>測量心理工作量</a:t>
            </a:r>
            <a:r>
              <a:rPr lang="zh-TW" altLang="en-US" sz="2800" b="1" dirty="0" smtClean="0">
                <a:latin typeface="微軟正黑體" panose="020B0604030504040204" pitchFamily="34" charset="-120"/>
                <a:ea typeface="微軟正黑體" panose="020B0604030504040204" pitchFamily="34" charset="-120"/>
              </a:rPr>
              <a:t>以及</a:t>
            </a:r>
            <a:r>
              <a:rPr lang="zh-TW" altLang="en-US" sz="2800" b="1" dirty="0">
                <a:latin typeface="微軟正黑體" panose="020B0604030504040204" pitchFamily="34" charset="-120"/>
                <a:ea typeface="微軟正黑體" panose="020B0604030504040204" pitchFamily="34" charset="-120"/>
              </a:rPr>
              <a:t>利用</a:t>
            </a:r>
            <a:r>
              <a:rPr lang="en-US" altLang="zh-TW" sz="2800" b="1" dirty="0" err="1">
                <a:solidFill>
                  <a:schemeClr val="accent2">
                    <a:lumMod val="50000"/>
                  </a:schemeClr>
                </a:solidFill>
                <a:latin typeface="微軟正黑體" panose="020B0604030504040204" pitchFamily="34" charset="-120"/>
                <a:ea typeface="微軟正黑體" panose="020B0604030504040204" pitchFamily="34" charset="-120"/>
              </a:rPr>
              <a:t>Equivital™TnR</a:t>
            </a:r>
            <a:r>
              <a:rPr lang="zh-TW" altLang="en-US" sz="2800" b="1" dirty="0">
                <a:latin typeface="微軟正黑體" panose="020B0604030504040204" pitchFamily="34" charset="-120"/>
                <a:ea typeface="微軟正黑體" panose="020B0604030504040204" pitchFamily="34" charset="-120"/>
              </a:rPr>
              <a:t>這個</a:t>
            </a:r>
            <a:r>
              <a:rPr lang="zh-TW" altLang="en-US" sz="2800" b="1" dirty="0" smtClean="0">
                <a:latin typeface="微軟正黑體" panose="020B0604030504040204" pitchFamily="34" charset="-120"/>
                <a:ea typeface="微軟正黑體" panose="020B0604030504040204" pitchFamily="34" charset="-120"/>
              </a:rPr>
              <a:t>設備測量生理反應</a:t>
            </a:r>
            <a:endParaRPr lang="en-US" altLang="zh-TW" sz="2800" b="1" dirty="0">
              <a:latin typeface="微軟正黑體" panose="020B0604030504040204" pitchFamily="34" charset="-120"/>
              <a:ea typeface="微軟正黑體" panose="020B0604030504040204" pitchFamily="34" charset="-120"/>
            </a:endParaRPr>
          </a:p>
        </p:txBody>
      </p:sp>
      <p:sp>
        <p:nvSpPr>
          <p:cNvPr id="16" name="矩形 15"/>
          <p:cNvSpPr/>
          <p:nvPr/>
        </p:nvSpPr>
        <p:spPr>
          <a:xfrm>
            <a:off x="228432" y="3371521"/>
            <a:ext cx="11101668"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latin typeface="微軟正黑體" panose="020B0604030504040204" pitchFamily="34" charset="-120"/>
                <a:ea typeface="微軟正黑體" panose="020B0604030504040204" pitchFamily="34" charset="-120"/>
              </a:rPr>
              <a:t>目的：護士在</a:t>
            </a:r>
            <a:r>
              <a:rPr lang="zh-TW" altLang="en-US" sz="2800" b="1" dirty="0">
                <a:latin typeface="微軟正黑體" panose="020B0604030504040204" pitchFamily="34" charset="-120"/>
                <a:ea typeface="微軟正黑體" panose="020B0604030504040204" pitchFamily="34" charset="-120"/>
              </a:rPr>
              <a:t>沒有工作負荷、壓力的影響下</a:t>
            </a:r>
            <a:r>
              <a:rPr lang="zh-TW" altLang="en-US" sz="2800" b="1" dirty="0" smtClean="0">
                <a:latin typeface="微軟正黑體" panose="020B0604030504040204" pitchFamily="34" charset="-120"/>
                <a:ea typeface="微軟正黑體" panose="020B0604030504040204" pitchFamily="34" charset="-120"/>
              </a:rPr>
              <a:t>，所應該分配</a:t>
            </a:r>
            <a:r>
              <a:rPr lang="zh-TW" altLang="en-US" sz="2800" b="1" dirty="0">
                <a:latin typeface="微軟正黑體" panose="020B0604030504040204" pitchFamily="34" charset="-120"/>
                <a:ea typeface="微軟正黑體" panose="020B0604030504040204" pitchFamily="34" charset="-120"/>
              </a:rPr>
              <a:t>到的病患人數，</a:t>
            </a:r>
            <a:r>
              <a:rPr lang="zh-TW" altLang="en-US" sz="2800" b="1" dirty="0" smtClean="0">
                <a:latin typeface="微軟正黑體" panose="020B0604030504040204" pitchFamily="34" charset="-120"/>
                <a:ea typeface="微軟正黑體" panose="020B0604030504040204" pitchFamily="34" charset="-120"/>
              </a:rPr>
              <a:t>以及藥劑師的最佳處理效率</a:t>
            </a:r>
            <a:endParaRPr lang="en-US" altLang="zh-TW" sz="2800" b="1" dirty="0">
              <a:latin typeface="微軟正黑體" panose="020B0604030504040204" pitchFamily="34" charset="-120"/>
              <a:ea typeface="微軟正黑體" panose="020B0604030504040204" pitchFamily="34" charset="-120"/>
            </a:endParaRPr>
          </a:p>
        </p:txBody>
      </p:sp>
      <p:sp>
        <p:nvSpPr>
          <p:cNvPr id="3" name="矩形 2"/>
          <p:cNvSpPr/>
          <p:nvPr/>
        </p:nvSpPr>
        <p:spPr>
          <a:xfrm>
            <a:off x="228432" y="4364477"/>
            <a:ext cx="11429914"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開發一個數學模型，對於面向系統</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包含各種獨立而又互相調用的對向思想</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來說的一個的最佳計劃</a:t>
            </a:r>
            <a:r>
              <a:rPr lang="zh-TW" altLang="en-US" sz="2800" b="1" dirty="0" smtClean="0">
                <a:latin typeface="微軟正黑體" panose="020B0604030504040204" pitchFamily="34" charset="-120"/>
                <a:ea typeface="微軟正黑體" panose="020B0604030504040204" pitchFamily="34" charset="-120"/>
              </a:rPr>
              <a:t>，用來</a:t>
            </a:r>
            <a:r>
              <a:rPr lang="zh-TW" altLang="en-US" sz="2800" b="1" dirty="0" smtClean="0">
                <a:solidFill>
                  <a:srgbClr val="FF0000"/>
                </a:solidFill>
                <a:latin typeface="微軟正黑體" panose="020B0604030504040204" pitchFamily="34" charset="-120"/>
                <a:ea typeface="微軟正黑體" panose="020B0604030504040204" pitchFamily="34" charset="-120"/>
              </a:rPr>
              <a:t>提高</a:t>
            </a:r>
            <a:r>
              <a:rPr lang="zh-TW" altLang="en-US" sz="2800" b="1" dirty="0">
                <a:solidFill>
                  <a:srgbClr val="FF0000"/>
                </a:solidFill>
                <a:latin typeface="微軟正黑體" panose="020B0604030504040204" pitchFamily="34" charset="-120"/>
                <a:ea typeface="微軟正黑體" panose="020B0604030504040204" pitchFamily="34" charset="-120"/>
              </a:rPr>
              <a:t>資源</a:t>
            </a:r>
            <a:r>
              <a:rPr lang="zh-TW" altLang="en-US" sz="2800" b="1" dirty="0" smtClean="0">
                <a:solidFill>
                  <a:srgbClr val="FF0000"/>
                </a:solidFill>
                <a:latin typeface="微軟正黑體" panose="020B0604030504040204" pitchFamily="34" charset="-120"/>
                <a:ea typeface="微軟正黑體" panose="020B0604030504040204" pitchFamily="34" charset="-120"/>
              </a:rPr>
              <a:t>利用率</a:t>
            </a:r>
            <a:r>
              <a:rPr lang="zh-TW" altLang="en-US" sz="2800" b="1" dirty="0" smtClean="0">
                <a:latin typeface="微軟正黑體" panose="020B0604030504040204" pitchFamily="34" charset="-120"/>
                <a:ea typeface="微軟正黑體" panose="020B0604030504040204" pitchFamily="34" charset="-120"/>
              </a:rPr>
              <a:t>、</a:t>
            </a:r>
            <a:r>
              <a:rPr lang="zh-TW" altLang="en-US" sz="2800" b="1" dirty="0" smtClean="0">
                <a:solidFill>
                  <a:srgbClr val="FF0000"/>
                </a:solidFill>
                <a:latin typeface="微軟正黑體" panose="020B0604030504040204" pitchFamily="34" charset="-120"/>
                <a:ea typeface="微軟正黑體" panose="020B0604030504040204" pitchFamily="34" charset="-120"/>
              </a:rPr>
              <a:t>增加</a:t>
            </a:r>
            <a:r>
              <a:rPr lang="zh-TW" altLang="en-US" sz="2800" b="1" dirty="0">
                <a:solidFill>
                  <a:srgbClr val="FF0000"/>
                </a:solidFill>
                <a:latin typeface="微軟正黑體" panose="020B0604030504040204" pitchFamily="34" charset="-120"/>
                <a:ea typeface="微軟正黑體" panose="020B0604030504040204" pitchFamily="34" charset="-120"/>
              </a:rPr>
              <a:t>注射區</a:t>
            </a:r>
            <a:r>
              <a:rPr lang="zh-TW" altLang="en-US" sz="2800" b="1" dirty="0" smtClean="0">
                <a:solidFill>
                  <a:srgbClr val="FF0000"/>
                </a:solidFill>
                <a:latin typeface="微軟正黑體" panose="020B0604030504040204" pitchFamily="34" charset="-120"/>
                <a:ea typeface="微軟正黑體" panose="020B0604030504040204" pitchFamily="34" charset="-120"/>
              </a:rPr>
              <a:t>的處理能力</a:t>
            </a:r>
            <a:r>
              <a:rPr lang="zh-TW" altLang="en-US" sz="2800" b="1" dirty="0">
                <a:latin typeface="微軟正黑體" panose="020B0604030504040204" pitchFamily="34" charset="-120"/>
                <a:ea typeface="微軟正黑體" panose="020B0604030504040204" pitchFamily="34" charset="-120"/>
              </a:rPr>
              <a:t>、</a:t>
            </a:r>
            <a:r>
              <a:rPr lang="zh-TW" altLang="en-US" sz="2800" b="1" dirty="0" smtClean="0">
                <a:solidFill>
                  <a:srgbClr val="FF0000"/>
                </a:solidFill>
                <a:latin typeface="微軟正黑體" panose="020B0604030504040204" pitchFamily="34" charset="-120"/>
                <a:ea typeface="微軟正黑體" panose="020B0604030504040204" pitchFamily="34" charset="-120"/>
              </a:rPr>
              <a:t>平衡</a:t>
            </a:r>
            <a:r>
              <a:rPr lang="zh-TW" altLang="en-US" sz="2800" b="1" dirty="0">
                <a:solidFill>
                  <a:srgbClr val="FF0000"/>
                </a:solidFill>
                <a:latin typeface="微軟正黑體" panose="020B0604030504040204" pitchFamily="34" charset="-120"/>
                <a:ea typeface="微軟正黑體" panose="020B0604030504040204" pitchFamily="34" charset="-120"/>
              </a:rPr>
              <a:t>人力資源的</a:t>
            </a:r>
            <a:r>
              <a:rPr lang="zh-TW" altLang="en-US" sz="2800" b="1" dirty="0" smtClean="0">
                <a:solidFill>
                  <a:srgbClr val="FF0000"/>
                </a:solidFill>
                <a:latin typeface="微軟正黑體" panose="020B0604030504040204" pitchFamily="34" charset="-120"/>
                <a:ea typeface="微軟正黑體" panose="020B0604030504040204" pitchFamily="34" charset="-120"/>
              </a:rPr>
              <a:t>工作量</a:t>
            </a:r>
            <a:endParaRPr lang="zh-TW" altLang="en-US" sz="2800" b="1" dirty="0">
              <a:latin typeface="微軟正黑體" panose="020B0604030504040204" pitchFamily="34" charset="-120"/>
              <a:ea typeface="微軟正黑體" panose="020B0604030504040204" pitchFamily="34" charset="-120"/>
            </a:endParaRPr>
          </a:p>
        </p:txBody>
      </p:sp>
      <p:sp>
        <p:nvSpPr>
          <p:cNvPr id="6" name="文字方塊 5"/>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98030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143396" y="1542506"/>
            <a:ext cx="10901082" cy="461665"/>
          </a:xfrm>
          <a:prstGeom prst="rect">
            <a:avLst/>
          </a:prstGeom>
        </p:spPr>
        <p:txBody>
          <a:bodyPr wrap="square">
            <a:spAutoFit/>
          </a:bodyPr>
          <a:lstStyle/>
          <a:p>
            <a:pPr lvl="0"/>
            <a:endParaRPr lang="en-US" altLang="zh-TW" sz="2400" b="1"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526033" y="1814411"/>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研究地點</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770612" y="2705146"/>
            <a:ext cx="6284990" cy="523220"/>
          </a:xfrm>
          <a:prstGeom prst="rect">
            <a:avLst/>
          </a:prstGeom>
        </p:spPr>
        <p:txBody>
          <a:bodyPr wrap="none">
            <a:spAutoFit/>
          </a:bodyPr>
          <a:lstStyle/>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en-US" altLang="zh-TW" sz="2800" b="1" dirty="0" smtClean="0">
                <a:solidFill>
                  <a:prstClr val="black"/>
                </a:solidFill>
                <a:latin typeface="微軟正黑體" panose="020B0604030504040204" pitchFamily="34" charset="-120"/>
                <a:ea typeface="微軟正黑體" panose="020B0604030504040204" pitchFamily="34" charset="-120"/>
              </a:rPr>
              <a:t>Montana</a:t>
            </a:r>
            <a:r>
              <a:rPr lang="zh-TW" altLang="en-US" sz="2800" b="1" dirty="0">
                <a:solidFill>
                  <a:prstClr val="black"/>
                </a:solidFill>
                <a:latin typeface="微軟正黑體" panose="020B0604030504040204" pitchFamily="34" charset="-120"/>
                <a:ea typeface="微軟正黑體" panose="020B0604030504040204" pitchFamily="34" charset="-120"/>
              </a:rPr>
              <a:t>的癌症診所（</a:t>
            </a:r>
            <a:r>
              <a:rPr lang="en-US" altLang="zh-TW" sz="2800" b="1" dirty="0">
                <a:solidFill>
                  <a:prstClr val="black"/>
                </a:solidFill>
                <a:latin typeface="微軟正黑體" panose="020B0604030504040204" pitchFamily="34" charset="-120"/>
                <a:ea typeface="微軟正黑體" panose="020B0604030504040204" pitchFamily="34" charset="-120"/>
              </a:rPr>
              <a:t>CC</a:t>
            </a:r>
            <a:r>
              <a:rPr lang="zh-TW" altLang="en-US" sz="2800" b="1" dirty="0">
                <a:solidFill>
                  <a:prstClr val="black"/>
                </a:solidFill>
                <a:latin typeface="微軟正黑體" panose="020B0604030504040204" pitchFamily="34" charset="-120"/>
                <a:ea typeface="微軟正黑體" panose="020B0604030504040204" pitchFamily="34" charset="-120"/>
              </a:rPr>
              <a:t>）進行</a:t>
            </a:r>
          </a:p>
        </p:txBody>
      </p:sp>
      <p:sp>
        <p:nvSpPr>
          <p:cNvPr id="20" name="矩形 19"/>
          <p:cNvSpPr/>
          <p:nvPr/>
        </p:nvSpPr>
        <p:spPr>
          <a:xfrm>
            <a:off x="770611" y="3595881"/>
            <a:ext cx="10038325" cy="523220"/>
          </a:xfrm>
          <a:prstGeom prst="rect">
            <a:avLst/>
          </a:prstGeom>
        </p:spPr>
        <p:txBody>
          <a:bodyPr wrap="non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癌症診所裡，有</a:t>
            </a:r>
            <a:r>
              <a:rPr lang="en-US" altLang="zh-TW" sz="2800" b="1" dirty="0">
                <a:solidFill>
                  <a:prstClr val="black"/>
                </a:solidFill>
                <a:latin typeface="微軟正黑體" panose="020B0604030504040204" pitchFamily="34" charset="-120"/>
                <a:ea typeface="微軟正黑體" panose="020B0604030504040204" pitchFamily="34" charset="-120"/>
              </a:rPr>
              <a:t>1845</a:t>
            </a:r>
            <a:r>
              <a:rPr lang="zh-TW" altLang="en-US" sz="2800" b="1" dirty="0">
                <a:solidFill>
                  <a:prstClr val="black"/>
                </a:solidFill>
                <a:latin typeface="微軟正黑體" panose="020B0604030504040204" pitchFamily="34" charset="-120"/>
                <a:ea typeface="微軟正黑體" panose="020B0604030504040204" pitchFamily="34" charset="-120"/>
              </a:rPr>
              <a:t>名患者，而每年增加近</a:t>
            </a:r>
            <a:r>
              <a:rPr lang="en-US" altLang="zh-TW" sz="2800" b="1" dirty="0">
                <a:solidFill>
                  <a:prstClr val="black"/>
                </a:solidFill>
                <a:latin typeface="微軟正黑體" panose="020B0604030504040204" pitchFamily="34" charset="-120"/>
                <a:ea typeface="微軟正黑體" panose="020B0604030504040204" pitchFamily="34" charset="-120"/>
              </a:rPr>
              <a:t>600</a:t>
            </a:r>
            <a:r>
              <a:rPr lang="zh-TW" altLang="en-US" sz="2800" b="1" dirty="0">
                <a:solidFill>
                  <a:prstClr val="black"/>
                </a:solidFill>
                <a:latin typeface="微軟正黑體" panose="020B0604030504040204" pitchFamily="34" charset="-120"/>
                <a:ea typeface="微軟正黑體" panose="020B0604030504040204" pitchFamily="34" charset="-120"/>
              </a:rPr>
              <a:t>名新</a:t>
            </a:r>
            <a:r>
              <a:rPr lang="zh-TW" altLang="en-US" sz="2800" b="1" dirty="0" smtClean="0">
                <a:solidFill>
                  <a:prstClr val="black"/>
                </a:solidFill>
                <a:latin typeface="微軟正黑體" panose="020B0604030504040204" pitchFamily="34" charset="-120"/>
                <a:ea typeface="微軟正黑體" panose="020B0604030504040204" pitchFamily="34" charset="-120"/>
              </a:rPr>
              <a:t>患者</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50005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221790" y="174000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smtClean="0">
                <a:solidFill>
                  <a:prstClr val="black"/>
                </a:solidFill>
                <a:latin typeface="微軟正黑體" panose="020B0604030504040204" pitchFamily="34" charset="-120"/>
                <a:ea typeface="微軟正黑體" panose="020B0604030504040204" pitchFamily="34" charset="-120"/>
              </a:rPr>
              <a:t>設備</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221790" y="4871249"/>
            <a:ext cx="6724918" cy="523220"/>
          </a:xfrm>
          <a:prstGeom prst="rect">
            <a:avLst/>
          </a:prstGeom>
        </p:spPr>
        <p:txBody>
          <a:bodyPr wrap="none">
            <a:spAutoFit/>
          </a:bodyPr>
          <a:lstStyle/>
          <a:p>
            <a:pPr marL="45720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GAMS</a:t>
            </a:r>
            <a:r>
              <a:rPr lang="zh-TW" altLang="en-US" sz="2800" b="1" dirty="0">
                <a:solidFill>
                  <a:prstClr val="black"/>
                </a:solidFill>
                <a:latin typeface="微軟正黑體" panose="020B0604030504040204" pitchFamily="34" charset="-120"/>
                <a:ea typeface="微軟正黑體" panose="020B0604030504040204" pitchFamily="34" charset="-120"/>
              </a:rPr>
              <a:t>（版本</a:t>
            </a:r>
            <a:r>
              <a:rPr lang="en-US" altLang="zh-TW" sz="2800" b="1" dirty="0">
                <a:solidFill>
                  <a:prstClr val="black"/>
                </a:solidFill>
                <a:latin typeface="微軟正黑體" panose="020B0604030504040204" pitchFamily="34" charset="-120"/>
                <a:ea typeface="微軟正黑體" panose="020B0604030504040204" pitchFamily="34" charset="-120"/>
              </a:rPr>
              <a:t>24.1.2</a:t>
            </a:r>
            <a:r>
              <a:rPr lang="zh-TW" altLang="en-US" sz="2800" b="1" dirty="0">
                <a:solidFill>
                  <a:prstClr val="black"/>
                </a:solidFill>
                <a:latin typeface="微軟正黑體" panose="020B0604030504040204" pitchFamily="34" charset="-120"/>
                <a:ea typeface="微軟正黑體" panose="020B0604030504040204" pitchFamily="34" charset="-120"/>
              </a:rPr>
              <a:t>）：求解優化模型</a:t>
            </a:r>
          </a:p>
        </p:txBody>
      </p:sp>
      <p:sp>
        <p:nvSpPr>
          <p:cNvPr id="5" name="矩形 4"/>
          <p:cNvSpPr/>
          <p:nvPr/>
        </p:nvSpPr>
        <p:spPr>
          <a:xfrm>
            <a:off x="221790" y="2415092"/>
            <a:ext cx="10963366" cy="523220"/>
          </a:xfrm>
          <a:prstGeom prst="rect">
            <a:avLst/>
          </a:prstGeom>
        </p:spPr>
        <p:txBody>
          <a:bodyPr wrap="square">
            <a:spAutoFit/>
          </a:bodyPr>
          <a:lstStyle/>
          <a:p>
            <a:pPr marL="457200" lvl="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Minitab</a:t>
            </a:r>
            <a:r>
              <a:rPr lang="zh-TW" altLang="en-US" sz="2800" b="1" dirty="0">
                <a:solidFill>
                  <a:prstClr val="black"/>
                </a:solidFill>
                <a:latin typeface="微軟正黑體" panose="020B0604030504040204" pitchFamily="34" charset="-120"/>
                <a:ea typeface="微軟正黑體" panose="020B0604030504040204" pitchFamily="34" charset="-120"/>
              </a:rPr>
              <a:t>（版本</a:t>
            </a:r>
            <a:r>
              <a:rPr lang="en-US" altLang="zh-TW" sz="2800" b="1" dirty="0">
                <a:solidFill>
                  <a:prstClr val="black"/>
                </a:solidFill>
                <a:latin typeface="微軟正黑體" panose="020B0604030504040204" pitchFamily="34" charset="-120"/>
                <a:ea typeface="微軟正黑體" panose="020B0604030504040204" pitchFamily="34" charset="-120"/>
              </a:rPr>
              <a:t>17</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SPSS</a:t>
            </a:r>
            <a:r>
              <a:rPr lang="zh-TW" altLang="en-US" sz="2800" b="1" dirty="0">
                <a:solidFill>
                  <a:prstClr val="black"/>
                </a:solidFill>
                <a:latin typeface="微軟正黑體" panose="020B0604030504040204" pitchFamily="34" charset="-120"/>
                <a:ea typeface="微軟正黑體" panose="020B0604030504040204" pitchFamily="34" charset="-120"/>
              </a:rPr>
              <a:t>（版本</a:t>
            </a:r>
            <a:r>
              <a:rPr lang="en-US" altLang="zh-TW" sz="2800" b="1" dirty="0">
                <a:solidFill>
                  <a:prstClr val="black"/>
                </a:solidFill>
                <a:latin typeface="微軟正黑體" panose="020B0604030504040204" pitchFamily="34" charset="-120"/>
                <a:ea typeface="微軟正黑體" panose="020B0604030504040204" pitchFamily="34" charset="-120"/>
              </a:rPr>
              <a:t>22</a:t>
            </a:r>
            <a:r>
              <a:rPr lang="zh-TW" altLang="en-US" sz="2800" b="1" dirty="0">
                <a:solidFill>
                  <a:prstClr val="black"/>
                </a:solidFill>
                <a:latin typeface="微軟正黑體" panose="020B0604030504040204" pitchFamily="34" charset="-120"/>
                <a:ea typeface="微軟正黑體" panose="020B0604030504040204" pitchFamily="34" charset="-120"/>
              </a:rPr>
              <a:t>）：處理所有統計數據</a:t>
            </a:r>
          </a:p>
        </p:txBody>
      </p:sp>
      <p:sp>
        <p:nvSpPr>
          <p:cNvPr id="7" name="矩形 6"/>
          <p:cNvSpPr/>
          <p:nvPr/>
        </p:nvSpPr>
        <p:spPr>
          <a:xfrm>
            <a:off x="221790" y="3090182"/>
            <a:ext cx="11686494" cy="523220"/>
          </a:xfrm>
          <a:prstGeom prst="rect">
            <a:avLst/>
          </a:prstGeom>
        </p:spPr>
        <p:txBody>
          <a:bodyPr wrap="square">
            <a:spAutoFit/>
          </a:bodyPr>
          <a:lstStyle/>
          <a:p>
            <a:pPr marL="45720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NASA-TLX</a:t>
            </a:r>
            <a:r>
              <a:rPr lang="zh-TW" altLang="en-US" sz="2800" b="1" dirty="0">
                <a:solidFill>
                  <a:prstClr val="black"/>
                </a:solidFill>
                <a:latin typeface="微軟正黑體" panose="020B0604030504040204" pitchFamily="34" charset="-120"/>
                <a:ea typeface="微軟正黑體" panose="020B0604030504040204" pitchFamily="34" charset="-120"/>
              </a:rPr>
              <a:t>：衡量人力資源的</a:t>
            </a:r>
            <a:r>
              <a:rPr lang="zh-TW" altLang="en-US" sz="2800" b="1" dirty="0" smtClean="0">
                <a:solidFill>
                  <a:prstClr val="black"/>
                </a:solidFill>
                <a:latin typeface="微軟正黑體" panose="020B0604030504040204" pitchFamily="34" charset="-120"/>
                <a:ea typeface="微軟正黑體" panose="020B0604030504040204" pitchFamily="34" charset="-120"/>
              </a:rPr>
              <a:t>工作量</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627017" y="5389844"/>
            <a:ext cx="10789920"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專門處理</a:t>
            </a:r>
            <a:r>
              <a:rPr lang="zh-TW" altLang="en-US" sz="2800" b="1" dirty="0" smtClean="0">
                <a:solidFill>
                  <a:prstClr val="black"/>
                </a:solidFill>
                <a:latin typeface="微軟正黑體" panose="020B0604030504040204" pitchFamily="34" charset="-120"/>
                <a:ea typeface="微軟正黑體" panose="020B0604030504040204" pitchFamily="34" charset="-120"/>
              </a:rPr>
              <a:t>複雜大型</a:t>
            </a:r>
            <a:r>
              <a:rPr lang="zh-TW" altLang="en-US" sz="2800" b="1" dirty="0">
                <a:solidFill>
                  <a:prstClr val="black"/>
                </a:solidFill>
                <a:latin typeface="微軟正黑體" panose="020B0604030504040204" pitchFamily="34" charset="-120"/>
                <a:ea typeface="微軟正黑體" panose="020B0604030504040204" pitchFamily="34" charset="-120"/>
              </a:rPr>
              <a:t>建</a:t>
            </a:r>
            <a:r>
              <a:rPr lang="zh-TW" altLang="en-US" sz="2800" b="1" dirty="0" smtClean="0">
                <a:solidFill>
                  <a:prstClr val="black"/>
                </a:solidFill>
                <a:latin typeface="微軟正黑體" panose="020B0604030504040204" pitchFamily="34" charset="-120"/>
                <a:ea typeface="微軟正黑體" panose="020B0604030504040204" pitchFamily="34" charset="-120"/>
              </a:rPr>
              <a:t>模的應用</a:t>
            </a:r>
            <a:r>
              <a:rPr lang="zh-TW" altLang="en-US" sz="2800" b="1" dirty="0">
                <a:solidFill>
                  <a:prstClr val="black"/>
                </a:solidFill>
                <a:latin typeface="微軟正黑體" panose="020B0604030504040204" pitchFamily="34" charset="-120"/>
                <a:ea typeface="微軟正黑體" panose="020B0604030504040204" pitchFamily="34" charset="-120"/>
              </a:rPr>
              <a:t>程序，這些模型可快速適應新情況</a:t>
            </a:r>
          </a:p>
        </p:txBody>
      </p:sp>
      <p:sp>
        <p:nvSpPr>
          <p:cNvPr id="9" name="矩形 8"/>
          <p:cNvSpPr/>
          <p:nvPr/>
        </p:nvSpPr>
        <p:spPr>
          <a:xfrm>
            <a:off x="627017" y="3608779"/>
            <a:ext cx="10825095"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基於六個維度：精神需求，身體需求，時間需求，努力程度，挫敗感和任務</a:t>
            </a:r>
            <a:r>
              <a:rPr lang="zh-TW" altLang="en-US" sz="2800" b="1" dirty="0" smtClean="0">
                <a:solidFill>
                  <a:prstClr val="black"/>
                </a:solidFill>
                <a:latin typeface="微軟正黑體" panose="020B0604030504040204" pitchFamily="34" charset="-120"/>
                <a:ea typeface="微軟正黑體" panose="020B0604030504040204" pitchFamily="34" charset="-120"/>
              </a:rPr>
              <a:t>績效</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9" name="文字方塊 18"/>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673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221790" y="174000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smtClean="0">
                <a:solidFill>
                  <a:prstClr val="black"/>
                </a:solidFill>
                <a:latin typeface="微軟正黑體" panose="020B0604030504040204" pitchFamily="34" charset="-120"/>
                <a:ea typeface="微軟正黑體" panose="020B0604030504040204" pitchFamily="34" charset="-120"/>
              </a:rPr>
              <a:t>設備</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205945" y="2391937"/>
            <a:ext cx="8193269" cy="523220"/>
          </a:xfrm>
          <a:prstGeom prst="rect">
            <a:avLst/>
          </a:prstGeom>
        </p:spPr>
        <p:txBody>
          <a:bodyPr wrap="none">
            <a:spAutoFit/>
          </a:bodyPr>
          <a:lstStyle/>
          <a:p>
            <a:pPr marL="457200" indent="-457200">
              <a:buFont typeface="Wingdings" panose="05000000000000000000" pitchFamily="2" charset="2"/>
              <a:buChar char="ü"/>
            </a:pPr>
            <a:r>
              <a:rPr lang="en-US" altLang="zh-TW" sz="2800" b="1" dirty="0" err="1">
                <a:solidFill>
                  <a:prstClr val="black"/>
                </a:solidFill>
                <a:latin typeface="微軟正黑體" panose="020B0604030504040204" pitchFamily="34" charset="-120"/>
                <a:ea typeface="微軟正黑體" panose="020B0604030504040204" pitchFamily="34" charset="-120"/>
              </a:rPr>
              <a:t>Equivital™TnR</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solidFill>
                  <a:prstClr val="black"/>
                </a:solidFill>
                <a:latin typeface="微軟正黑體" panose="020B0604030504040204" pitchFamily="34" charset="-120"/>
                <a:ea typeface="微軟正黑體" panose="020B0604030504040204" pitchFamily="34" charset="-120"/>
              </a:rPr>
              <a:t>：測量護士和藥劑師的生理反應</a:t>
            </a:r>
          </a:p>
        </p:txBody>
      </p:sp>
      <p:sp>
        <p:nvSpPr>
          <p:cNvPr id="8" name="矩形 7"/>
          <p:cNvSpPr/>
          <p:nvPr/>
        </p:nvSpPr>
        <p:spPr>
          <a:xfrm>
            <a:off x="611172" y="2910532"/>
            <a:ext cx="10789920"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使用藍牙連接將數據發送到電腦，參與者可以自由移動，且無中斷地執行任何</a:t>
            </a:r>
            <a:r>
              <a:rPr lang="zh-TW" altLang="en-US" sz="2800" b="1" dirty="0" smtClean="0">
                <a:solidFill>
                  <a:prstClr val="black"/>
                </a:solidFill>
                <a:latin typeface="微軟正黑體" panose="020B0604030504040204" pitchFamily="34" charset="-120"/>
                <a:ea typeface="微軟正黑體" panose="020B0604030504040204" pitchFamily="34" charset="-120"/>
              </a:rPr>
              <a:t>常規</a:t>
            </a:r>
            <a:r>
              <a:rPr lang="zh-TW" altLang="en-US" sz="2800" b="1" dirty="0">
                <a:solidFill>
                  <a:prstClr val="black"/>
                </a:solidFill>
                <a:latin typeface="微軟正黑體" panose="020B0604030504040204" pitchFamily="34" charset="-120"/>
                <a:ea typeface="微軟正黑體" panose="020B0604030504040204" pitchFamily="34" charset="-120"/>
              </a:rPr>
              <a:t>任務。</a:t>
            </a:r>
          </a:p>
        </p:txBody>
      </p:sp>
      <p:pic>
        <p:nvPicPr>
          <p:cNvPr id="13" name="圖片 12"/>
          <p:cNvPicPr/>
          <p:nvPr/>
        </p:nvPicPr>
        <p:blipFill>
          <a:blip r:embed="rId3"/>
          <a:stretch>
            <a:fillRect/>
          </a:stretch>
        </p:blipFill>
        <p:spPr>
          <a:xfrm>
            <a:off x="6560820" y="3781054"/>
            <a:ext cx="4216717" cy="2941729"/>
          </a:xfrm>
          <a:prstGeom prst="rect">
            <a:avLst/>
          </a:prstGeom>
        </p:spPr>
      </p:pic>
      <p:sp>
        <p:nvSpPr>
          <p:cNvPr id="11" name="文字方塊 10"/>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15461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221790" y="174000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數學模型概述</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205945" y="2739239"/>
            <a:ext cx="8106706" cy="523220"/>
          </a:xfrm>
          <a:prstGeom prst="rect">
            <a:avLst/>
          </a:prstGeom>
        </p:spPr>
        <p:txBody>
          <a:bodyPr wrap="non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癌症診所病患的預約系統</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上午</a:t>
            </a:r>
            <a:r>
              <a:rPr lang="en-US" altLang="zh-TW" sz="2800" b="1" dirty="0">
                <a:solidFill>
                  <a:prstClr val="black"/>
                </a:solidFill>
                <a:latin typeface="微軟正黑體" panose="020B0604030504040204" pitchFamily="34" charset="-120"/>
                <a:ea typeface="微軟正黑體" panose="020B0604030504040204" pitchFamily="34" charset="-120"/>
              </a:rPr>
              <a:t>8:00</a:t>
            </a:r>
            <a:r>
              <a:rPr lang="zh-TW" altLang="en-US" sz="2800" b="1" dirty="0">
                <a:solidFill>
                  <a:prstClr val="black"/>
                </a:solidFill>
                <a:latin typeface="微軟正黑體" panose="020B0604030504040204" pitchFamily="34" charset="-120"/>
                <a:ea typeface="微軟正黑體" panose="020B0604030504040204" pitchFamily="34" charset="-120"/>
              </a:rPr>
              <a:t>和下午</a:t>
            </a:r>
            <a:r>
              <a:rPr lang="en-US" altLang="zh-TW" sz="2800" b="1" dirty="0">
                <a:solidFill>
                  <a:prstClr val="black"/>
                </a:solidFill>
                <a:latin typeface="微軟正黑體" panose="020B0604030504040204" pitchFamily="34" charset="-120"/>
                <a:ea typeface="微軟正黑體" panose="020B0604030504040204" pitchFamily="34" charset="-120"/>
              </a:rPr>
              <a:t>5:00)</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05945" y="5473233"/>
            <a:ext cx="8545929" cy="523220"/>
          </a:xfrm>
          <a:prstGeom prst="rect">
            <a:avLst/>
          </a:prstGeom>
        </p:spPr>
        <p:txBody>
          <a:bodyPr wrap="non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依據病人疾病的劇烈程度和護士空缺情形進行安排</a:t>
            </a:r>
          </a:p>
        </p:txBody>
      </p:sp>
      <p:sp>
        <p:nvSpPr>
          <p:cNvPr id="18" name="矩形 17"/>
          <p:cNvSpPr/>
          <p:nvPr/>
        </p:nvSpPr>
        <p:spPr>
          <a:xfrm>
            <a:off x="205945" y="3506941"/>
            <a:ext cx="11550425" cy="954107"/>
          </a:xfrm>
          <a:prstGeom prst="rect">
            <a:avLst/>
          </a:prstGeom>
        </p:spPr>
        <p:txBody>
          <a:bodyPr wrap="squar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病人看診時間以</a:t>
            </a:r>
            <a:r>
              <a:rPr lang="en-US" altLang="zh-TW" sz="2800" b="1" dirty="0">
                <a:solidFill>
                  <a:prstClr val="black"/>
                </a:solidFill>
                <a:latin typeface="微軟正黑體" panose="020B0604030504040204" pitchFamily="34" charset="-120"/>
                <a:ea typeface="微軟正黑體" panose="020B0604030504040204" pitchFamily="34" charset="-120"/>
              </a:rPr>
              <a:t>20min</a:t>
            </a:r>
            <a:r>
              <a:rPr lang="zh-TW" altLang="en-US" sz="2800" b="1" dirty="0">
                <a:solidFill>
                  <a:prstClr val="black"/>
                </a:solidFill>
                <a:latin typeface="微軟正黑體" panose="020B0604030504040204" pitchFamily="34" charset="-120"/>
                <a:ea typeface="微軟正黑體" panose="020B0604030504040204" pitchFamily="34" charset="-120"/>
              </a:rPr>
              <a:t>為一個區段，所有資源都以這個區段為基礎，並進行</a:t>
            </a:r>
            <a:r>
              <a:rPr lang="zh-TW" altLang="en-US" sz="2800" b="1" dirty="0" smtClean="0">
                <a:solidFill>
                  <a:prstClr val="black"/>
                </a:solidFill>
                <a:latin typeface="微軟正黑體" panose="020B0604030504040204" pitchFamily="34" charset="-120"/>
                <a:ea typeface="微軟正黑體" panose="020B0604030504040204" pitchFamily="34" charset="-120"/>
              </a:rPr>
              <a:t>規劃</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205945" y="4705530"/>
            <a:ext cx="7244291" cy="523220"/>
          </a:xfrm>
          <a:prstGeom prst="rect">
            <a:avLst/>
          </a:prstGeom>
        </p:spPr>
        <p:txBody>
          <a:bodyPr wrap="none">
            <a:spAutoFit/>
          </a:bodyPr>
          <a:lstStyle/>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注射區有</a:t>
            </a:r>
            <a:r>
              <a:rPr lang="en-US" altLang="zh-TW" sz="2800" b="1" dirty="0">
                <a:solidFill>
                  <a:prstClr val="black"/>
                </a:solidFill>
                <a:latin typeface="微軟正黑體" panose="020B0604030504040204" pitchFamily="34" charset="-120"/>
                <a:ea typeface="微軟正黑體" panose="020B0604030504040204" pitchFamily="34" charset="-120"/>
              </a:rPr>
              <a:t>19</a:t>
            </a:r>
            <a:r>
              <a:rPr lang="zh-TW" altLang="en-US" sz="2800" b="1" dirty="0">
                <a:solidFill>
                  <a:prstClr val="black"/>
                </a:solidFill>
                <a:latin typeface="微軟正黑體" panose="020B0604030504040204" pitchFamily="34" charset="-120"/>
                <a:ea typeface="微軟正黑體" panose="020B0604030504040204" pitchFamily="34" charset="-120"/>
              </a:rPr>
              <a:t>個椅子、</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名護士和</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名</a:t>
            </a:r>
            <a:r>
              <a:rPr lang="zh-TW" altLang="en-US" sz="2800" b="1" dirty="0" smtClean="0">
                <a:solidFill>
                  <a:prstClr val="black"/>
                </a:solidFill>
                <a:latin typeface="微軟正黑體" panose="020B0604030504040204" pitchFamily="34" charset="-120"/>
                <a:ea typeface="微軟正黑體" panose="020B0604030504040204" pitchFamily="34" charset="-120"/>
              </a:rPr>
              <a:t>藥劑師</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23343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221790" y="174000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數學模型概述</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257000" y="2414219"/>
            <a:ext cx="7176965" cy="523220"/>
          </a:xfrm>
          <a:prstGeom prst="rect">
            <a:avLst/>
          </a:prstGeom>
        </p:spPr>
        <p:txBody>
          <a:bodyPr wrap="none">
            <a:spAutoFit/>
          </a:bodyPr>
          <a:lstStyle/>
          <a:p>
            <a:pPr marL="457200" indent="-457200">
              <a:spcAft>
                <a:spcPts val="0"/>
              </a:spcAft>
              <a:buFont typeface="Wingdings" panose="05000000000000000000" pitchFamily="2" charset="2"/>
              <a:buChar char="ü"/>
            </a:pPr>
            <a:r>
              <a:rPr lang="zh-TW" altLang="zh-TW" sz="2800" b="1" dirty="0">
                <a:solidFill>
                  <a:prstClr val="black"/>
                </a:solidFill>
                <a:latin typeface="微軟正黑體" panose="020B0604030504040204" pitchFamily="34" charset="-120"/>
                <a:ea typeface="微軟正黑體" panose="020B0604030504040204" pitchFamily="34" charset="-120"/>
              </a:rPr>
              <a:t>根據注射治療的時間將患者分為</a:t>
            </a:r>
            <a:r>
              <a:rPr lang="en-US" altLang="zh-TW" sz="2800" b="1" dirty="0">
                <a:solidFill>
                  <a:prstClr val="black"/>
                </a:solidFill>
                <a:latin typeface="微軟正黑體" panose="020B0604030504040204" pitchFamily="34" charset="-120"/>
                <a:ea typeface="微軟正黑體" panose="020B0604030504040204" pitchFamily="34" charset="-120"/>
              </a:rPr>
              <a:t>12</a:t>
            </a:r>
            <a:r>
              <a:rPr lang="zh-TW" altLang="zh-TW" sz="2800" b="1" dirty="0">
                <a:solidFill>
                  <a:prstClr val="black"/>
                </a:solidFill>
                <a:latin typeface="微軟正黑體" panose="020B0604030504040204" pitchFamily="34" charset="-120"/>
                <a:ea typeface="微軟正黑體" panose="020B0604030504040204" pitchFamily="34" charset="-120"/>
              </a:rPr>
              <a:t>種類型</a:t>
            </a:r>
          </a:p>
        </p:txBody>
      </p:sp>
      <p:pic>
        <p:nvPicPr>
          <p:cNvPr id="13" name="圖片 12"/>
          <p:cNvPicPr/>
          <p:nvPr/>
        </p:nvPicPr>
        <p:blipFill>
          <a:blip r:embed="rId3"/>
          <a:stretch>
            <a:fillRect/>
          </a:stretch>
        </p:blipFill>
        <p:spPr>
          <a:xfrm>
            <a:off x="627016" y="2937439"/>
            <a:ext cx="10659123" cy="3769564"/>
          </a:xfrm>
          <a:prstGeom prst="rect">
            <a:avLst/>
          </a:prstGeom>
        </p:spPr>
      </p:pic>
      <p:sp>
        <p:nvSpPr>
          <p:cNvPr id="10" name="文字方塊 9"/>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25334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221790" y="1740002"/>
            <a:ext cx="11064350"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數學</a:t>
            </a:r>
            <a:r>
              <a:rPr lang="zh-TW" altLang="en-US" sz="2800" b="1" dirty="0" smtClean="0">
                <a:solidFill>
                  <a:prstClr val="black"/>
                </a:solidFill>
                <a:latin typeface="微軟正黑體" panose="020B0604030504040204" pitchFamily="34" charset="-120"/>
                <a:ea typeface="微軟正黑體" panose="020B0604030504040204" pitchFamily="34" charset="-120"/>
              </a:rPr>
              <a:t>模型 </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變數</a:t>
            </a:r>
            <a:endParaRPr lang="zh-TW"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856470" y="2653547"/>
            <a:ext cx="10378440" cy="523220"/>
          </a:xfrm>
          <a:prstGeom prst="rect">
            <a:avLst/>
          </a:prstGeom>
        </p:spPr>
        <p:txBody>
          <a:bodyPr wrap="square">
            <a:spAutoFit/>
          </a:bodyPr>
          <a:lstStyle/>
          <a:p>
            <a:r>
              <a:rPr lang="en-US" altLang="zh-TW" sz="2800" b="1" dirty="0" err="1">
                <a:solidFill>
                  <a:prstClr val="black"/>
                </a:solidFill>
                <a:latin typeface="微軟正黑體" panose="020B0604030504040204" pitchFamily="34" charset="-120"/>
                <a:ea typeface="微軟正黑體" panose="020B0604030504040204" pitchFamily="34" charset="-120"/>
              </a:rPr>
              <a:t>i</a:t>
            </a:r>
            <a:r>
              <a:rPr lang="zh-TW" altLang="en-US" sz="2800" b="1" dirty="0">
                <a:solidFill>
                  <a:prstClr val="black"/>
                </a:solidFill>
                <a:latin typeface="微軟正黑體" panose="020B0604030504040204" pitchFamily="34" charset="-120"/>
                <a:ea typeface="微軟正黑體" panose="020B0604030504040204" pitchFamily="34" charset="-120"/>
              </a:rPr>
              <a:t>：椅子的編號 </a:t>
            </a:r>
            <a:r>
              <a:rPr lang="en-US" altLang="zh-TW" sz="2800" b="1" dirty="0" err="1">
                <a:solidFill>
                  <a:prstClr val="black"/>
                </a:solidFill>
                <a:latin typeface="微軟正黑體" panose="020B0604030504040204" pitchFamily="34" charset="-120"/>
                <a:ea typeface="微軟正黑體" panose="020B0604030504040204" pitchFamily="34" charset="-120"/>
              </a:rPr>
              <a:t>i</a:t>
            </a:r>
            <a:r>
              <a:rPr lang="en-US" altLang="zh-TW" sz="2800" b="1" dirty="0">
                <a:solidFill>
                  <a:prstClr val="black"/>
                </a:solidFill>
                <a:latin typeface="微軟正黑體" panose="020B0604030504040204" pitchFamily="34" charset="-120"/>
                <a:ea typeface="微軟正黑體" panose="020B0604030504040204" pitchFamily="34" charset="-120"/>
              </a:rPr>
              <a:t> ∈ {1, 2, . . . , 19</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856470" y="6077578"/>
            <a:ext cx="4897495" cy="523220"/>
          </a:xfrm>
          <a:prstGeom prst="rect">
            <a:avLst/>
          </a:prstGeom>
        </p:spPr>
        <p:txBody>
          <a:bodyPr wrap="non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n</a:t>
            </a:r>
            <a:r>
              <a:rPr lang="zh-TW" altLang="en-US" sz="2800" b="1" dirty="0">
                <a:solidFill>
                  <a:prstClr val="black"/>
                </a:solidFill>
                <a:latin typeface="微軟正黑體" panose="020B0604030504040204" pitchFamily="34" charset="-120"/>
                <a:ea typeface="微軟正黑體" panose="020B0604030504040204" pitchFamily="34" charset="-120"/>
              </a:rPr>
              <a:t>：代表護士 </a:t>
            </a:r>
            <a:r>
              <a:rPr lang="en-US" altLang="zh-TW" sz="2800" b="1" dirty="0">
                <a:solidFill>
                  <a:prstClr val="black"/>
                </a:solidFill>
                <a:latin typeface="微軟正黑體" panose="020B0604030504040204" pitchFamily="34" charset="-120"/>
                <a:ea typeface="微軟正黑體" panose="020B0604030504040204" pitchFamily="34" charset="-120"/>
              </a:rPr>
              <a:t>n ∈ {1, 2, . . . , 5}</a:t>
            </a:r>
          </a:p>
        </p:txBody>
      </p:sp>
      <p:sp>
        <p:nvSpPr>
          <p:cNvPr id="7" name="矩形 6"/>
          <p:cNvSpPr/>
          <p:nvPr/>
        </p:nvSpPr>
        <p:spPr>
          <a:xfrm>
            <a:off x="856470" y="5329292"/>
            <a:ext cx="5840060" cy="523220"/>
          </a:xfrm>
          <a:prstGeom prst="rect">
            <a:avLst/>
          </a:prstGeom>
        </p:spPr>
        <p:txBody>
          <a:bodyPr wrap="non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a</a:t>
            </a:r>
            <a:r>
              <a:rPr lang="zh-TW" altLang="en-US" sz="2800" b="1" dirty="0">
                <a:solidFill>
                  <a:prstClr val="black"/>
                </a:solidFill>
                <a:latin typeface="微軟正黑體" panose="020B0604030504040204" pitchFamily="34" charset="-120"/>
                <a:ea typeface="微軟正黑體" panose="020B0604030504040204" pitchFamily="34" charset="-120"/>
              </a:rPr>
              <a:t>：疾病的劇烈程度</a:t>
            </a:r>
            <a:r>
              <a:rPr lang="en-US" altLang="zh-TW" sz="2800" b="1" dirty="0">
                <a:solidFill>
                  <a:prstClr val="black"/>
                </a:solidFill>
                <a:latin typeface="微軟正黑體" panose="020B0604030504040204" pitchFamily="34" charset="-120"/>
                <a:ea typeface="微軟正黑體" panose="020B0604030504040204" pitchFamily="34" charset="-120"/>
              </a:rPr>
              <a:t>a ∈ {1, 2, . . . , 5}</a:t>
            </a:r>
          </a:p>
        </p:txBody>
      </p:sp>
      <p:sp>
        <p:nvSpPr>
          <p:cNvPr id="9" name="矩形 8"/>
          <p:cNvSpPr/>
          <p:nvPr/>
        </p:nvSpPr>
        <p:spPr>
          <a:xfrm>
            <a:off x="856470" y="4150119"/>
            <a:ext cx="9244000" cy="954107"/>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t</a:t>
            </a:r>
            <a:r>
              <a:rPr lang="zh-TW" altLang="en-US" sz="2800" b="1" dirty="0">
                <a:solidFill>
                  <a:prstClr val="black"/>
                </a:solidFill>
                <a:latin typeface="微軟正黑體" panose="020B0604030504040204" pitchFamily="34" charset="-120"/>
                <a:ea typeface="微軟正黑體" panose="020B0604030504040204" pitchFamily="34" charset="-120"/>
              </a:rPr>
              <a:t>：時間間隙</a:t>
            </a:r>
            <a:r>
              <a:rPr lang="en-US" altLang="zh-TW" sz="2800" b="1" dirty="0">
                <a:solidFill>
                  <a:prstClr val="black"/>
                </a:solidFill>
                <a:latin typeface="微軟正黑體" panose="020B0604030504040204" pitchFamily="34" charset="-120"/>
                <a:ea typeface="微軟正黑體" panose="020B0604030504040204" pitchFamily="34" charset="-120"/>
              </a:rPr>
              <a:t>(20min)  t ∈ {1, 2, . . . , 28}</a:t>
            </a:r>
          </a:p>
          <a:p>
            <a:pPr lvl="0"/>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t = 1</a:t>
            </a:r>
            <a:r>
              <a:rPr lang="zh-TW" altLang="en-US" sz="2800" b="1" dirty="0">
                <a:solidFill>
                  <a:prstClr val="black"/>
                </a:solidFill>
                <a:latin typeface="微軟正黑體" panose="020B0604030504040204" pitchFamily="34" charset="-120"/>
                <a:ea typeface="微軟正黑體" panose="020B0604030504040204" pitchFamily="34" charset="-120"/>
              </a:rPr>
              <a:t>代表上午</a:t>
            </a:r>
            <a:r>
              <a:rPr lang="en-US" altLang="zh-TW" sz="2800" b="1" dirty="0">
                <a:solidFill>
                  <a:prstClr val="black"/>
                </a:solidFill>
                <a:latin typeface="微軟正黑體" panose="020B0604030504040204" pitchFamily="34" charset="-120"/>
                <a:ea typeface="微軟正黑體" panose="020B0604030504040204" pitchFamily="34" charset="-120"/>
              </a:rPr>
              <a:t>8:00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t = 2</a:t>
            </a:r>
            <a:r>
              <a:rPr lang="zh-TW" altLang="en-US" sz="2800" b="1" dirty="0">
                <a:solidFill>
                  <a:prstClr val="black"/>
                </a:solidFill>
                <a:latin typeface="微軟正黑體" panose="020B0604030504040204" pitchFamily="34" charset="-120"/>
                <a:ea typeface="微軟正黑體" panose="020B0604030504040204" pitchFamily="34" charset="-120"/>
              </a:rPr>
              <a:t>代表上午</a:t>
            </a:r>
            <a:r>
              <a:rPr lang="en-US" altLang="zh-TW" sz="2800" b="1" dirty="0">
                <a:solidFill>
                  <a:prstClr val="black"/>
                </a:solidFill>
                <a:latin typeface="微軟正黑體" panose="020B0604030504040204" pitchFamily="34" charset="-120"/>
                <a:ea typeface="微軟正黑體" panose="020B0604030504040204" pitchFamily="34" charset="-120"/>
              </a:rPr>
              <a:t>8:20</a:t>
            </a:r>
            <a:r>
              <a:rPr lang="zh-TW" altLang="en-US" sz="2800" b="1" dirty="0">
                <a:solidFill>
                  <a:prstClr val="black"/>
                </a:solidFill>
                <a:latin typeface="微軟正黑體" panose="020B0604030504040204" pitchFamily="34" charset="-120"/>
                <a:ea typeface="微軟正黑體" panose="020B0604030504040204" pitchFamily="34" charset="-120"/>
              </a:rPr>
              <a:t>等）</a:t>
            </a:r>
          </a:p>
        </p:txBody>
      </p:sp>
      <p:sp>
        <p:nvSpPr>
          <p:cNvPr id="11" name="矩形 10"/>
          <p:cNvSpPr/>
          <p:nvPr/>
        </p:nvSpPr>
        <p:spPr>
          <a:xfrm>
            <a:off x="856470" y="3401833"/>
            <a:ext cx="4770858" cy="523220"/>
          </a:xfrm>
          <a:prstGeom prst="rect">
            <a:avLst/>
          </a:prstGeom>
        </p:spPr>
        <p:txBody>
          <a:bodyPr wrap="non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j</a:t>
            </a:r>
            <a:r>
              <a:rPr lang="zh-TW" altLang="en-US" sz="2800" b="1" dirty="0">
                <a:solidFill>
                  <a:prstClr val="black"/>
                </a:solidFill>
                <a:latin typeface="微軟正黑體" panose="020B0604030504040204" pitchFamily="34" charset="-120"/>
                <a:ea typeface="微軟正黑體" panose="020B0604030504040204" pitchFamily="34" charset="-120"/>
              </a:rPr>
              <a:t>：患者類型 </a:t>
            </a:r>
            <a:r>
              <a:rPr lang="en-US" altLang="zh-TW" sz="2800" b="1" dirty="0">
                <a:solidFill>
                  <a:prstClr val="black"/>
                </a:solidFill>
                <a:latin typeface="微軟正黑體" panose="020B0604030504040204" pitchFamily="34" charset="-120"/>
                <a:ea typeface="微軟正黑體" panose="020B0604030504040204" pitchFamily="34" charset="-120"/>
              </a:rPr>
              <a:t>j ∈{1, 2, . . . , 12}</a:t>
            </a:r>
          </a:p>
        </p:txBody>
      </p:sp>
      <p:sp>
        <p:nvSpPr>
          <p:cNvPr id="19" name="圓角矩形圖說文字 18"/>
          <p:cNvSpPr/>
          <p:nvPr/>
        </p:nvSpPr>
        <p:spPr>
          <a:xfrm>
            <a:off x="8614612" y="3209448"/>
            <a:ext cx="3400926" cy="3391350"/>
          </a:xfrm>
          <a:prstGeom prst="wedgeRoundRectCallout">
            <a:avLst>
              <a:gd name="adj1" fmla="val -100642"/>
              <a:gd name="adj2" fmla="val 22556"/>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prstClr val="black"/>
                </a:solidFill>
                <a:latin typeface="微軟正黑體" panose="020B0604030504040204" pitchFamily="34" charset="-120"/>
                <a:ea typeface="微軟正黑體" panose="020B0604030504040204" pitchFamily="34" charset="-120"/>
              </a:rPr>
              <a:t>表示治療的積極性，與患者在化療部位所接受的藥物數量和強度有關，也與治療時間長短</a:t>
            </a:r>
            <a:r>
              <a:rPr lang="zh-TW" altLang="en-US" sz="2800" b="1" dirty="0" smtClean="0">
                <a:solidFill>
                  <a:prstClr val="black"/>
                </a:solidFill>
                <a:latin typeface="微軟正黑體" panose="020B0604030504040204" pitchFamily="34" charset="-120"/>
                <a:ea typeface="微軟正黑體" panose="020B0604030504040204" pitchFamily="34" charset="-120"/>
              </a:rPr>
              <a:t>相關。</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1509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15305</TotalTime>
  <Words>2462</Words>
  <Application>Microsoft Office PowerPoint</Application>
  <PresentationFormat>寬螢幕</PresentationFormat>
  <Paragraphs>214</Paragraphs>
  <Slides>29</Slides>
  <Notes>29</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29</vt:i4>
      </vt:variant>
    </vt:vector>
  </HeadingPairs>
  <TitlesOfParts>
    <vt:vector size="38" baseType="lpstr">
      <vt:lpstr>等线</vt:lpstr>
      <vt:lpstr>微軟正黑體</vt:lpstr>
      <vt:lpstr>新細明體</vt:lpstr>
      <vt:lpstr>Arial</vt:lpstr>
      <vt:lpstr>Calibri</vt:lpstr>
      <vt:lpstr>Calibri Light</vt:lpstr>
      <vt:lpstr>Cambria Math</vt:lpstr>
      <vt:lpstr>Wingdings</vt:lpstr>
      <vt:lpstr>Office 佈景主題</vt:lpstr>
      <vt:lpstr>A mental workload based patient scheduling model for a Cancer Clinic</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 陳</cp:lastModifiedBy>
  <cp:revision>162</cp:revision>
  <dcterms:created xsi:type="dcterms:W3CDTF">2019-09-16T01:58:32Z</dcterms:created>
  <dcterms:modified xsi:type="dcterms:W3CDTF">2019-10-08T00:52:00Z</dcterms:modified>
</cp:coreProperties>
</file>